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4" r:id="rId1"/>
    <p:sldMasterId id="2147483974" r:id="rId2"/>
    <p:sldMasterId id="2147483995" r:id="rId3"/>
  </p:sldMasterIdLst>
  <p:notesMasterIdLst>
    <p:notesMasterId r:id="rId64"/>
  </p:notesMasterIdLst>
  <p:handoutMasterIdLst>
    <p:handoutMasterId r:id="rId65"/>
  </p:handoutMasterIdLst>
  <p:sldIdLst>
    <p:sldId id="576" r:id="rId4"/>
    <p:sldId id="802" r:id="rId5"/>
    <p:sldId id="875" r:id="rId6"/>
    <p:sldId id="805" r:id="rId7"/>
    <p:sldId id="817" r:id="rId8"/>
    <p:sldId id="784" r:id="rId9"/>
    <p:sldId id="877" r:id="rId10"/>
    <p:sldId id="807" r:id="rId11"/>
    <p:sldId id="878" r:id="rId12"/>
    <p:sldId id="808" r:id="rId13"/>
    <p:sldId id="783" r:id="rId14"/>
    <p:sldId id="876" r:id="rId15"/>
    <p:sldId id="879" r:id="rId16"/>
    <p:sldId id="880" r:id="rId17"/>
    <p:sldId id="881" r:id="rId18"/>
    <p:sldId id="882" r:id="rId19"/>
    <p:sldId id="883" r:id="rId20"/>
    <p:sldId id="861" r:id="rId21"/>
    <p:sldId id="917" r:id="rId22"/>
    <p:sldId id="803" r:id="rId23"/>
    <p:sldId id="785" r:id="rId24"/>
    <p:sldId id="811" r:id="rId25"/>
    <p:sldId id="787" r:id="rId26"/>
    <p:sldId id="884" r:id="rId27"/>
    <p:sldId id="891" r:id="rId28"/>
    <p:sldId id="899" r:id="rId29"/>
    <p:sldId id="892" r:id="rId30"/>
    <p:sldId id="900" r:id="rId31"/>
    <p:sldId id="893" r:id="rId32"/>
    <p:sldId id="901" r:id="rId33"/>
    <p:sldId id="894" r:id="rId34"/>
    <p:sldId id="895" r:id="rId35"/>
    <p:sldId id="910" r:id="rId36"/>
    <p:sldId id="906" r:id="rId37"/>
    <p:sldId id="898" r:id="rId38"/>
    <p:sldId id="788" r:id="rId39"/>
    <p:sldId id="890" r:id="rId40"/>
    <p:sldId id="896" r:id="rId41"/>
    <p:sldId id="897" r:id="rId42"/>
    <p:sldId id="872" r:id="rId43"/>
    <p:sldId id="919" r:id="rId44"/>
    <p:sldId id="918" r:id="rId45"/>
    <p:sldId id="904" r:id="rId46"/>
    <p:sldId id="907" r:id="rId47"/>
    <p:sldId id="911" r:id="rId48"/>
    <p:sldId id="908" r:id="rId49"/>
    <p:sldId id="905" r:id="rId50"/>
    <p:sldId id="914" r:id="rId51"/>
    <p:sldId id="913" r:id="rId52"/>
    <p:sldId id="920" r:id="rId53"/>
    <p:sldId id="921" r:id="rId54"/>
    <p:sldId id="922" r:id="rId55"/>
    <p:sldId id="923" r:id="rId56"/>
    <p:sldId id="924" r:id="rId57"/>
    <p:sldId id="925" r:id="rId58"/>
    <p:sldId id="926" r:id="rId59"/>
    <p:sldId id="927" r:id="rId60"/>
    <p:sldId id="929" r:id="rId61"/>
    <p:sldId id="915" r:id="rId62"/>
    <p:sldId id="916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16237"/>
    <a:srgbClr val="0094D4"/>
    <a:srgbClr val="AE2A7F"/>
    <a:srgbClr val="BE2856"/>
    <a:srgbClr val="3D3B5F"/>
    <a:srgbClr val="98246F"/>
    <a:srgbClr val="94246C"/>
    <a:srgbClr val="2F2E52"/>
    <a:srgbClr val="81A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95398" autoAdjust="0"/>
  </p:normalViewPr>
  <p:slideViewPr>
    <p:cSldViewPr>
      <p:cViewPr varScale="1">
        <p:scale>
          <a:sx n="83" d="100"/>
          <a:sy n="83" d="100"/>
        </p:scale>
        <p:origin x="576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63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894"/>
    </p:cViewPr>
  </p:sorterViewPr>
  <p:notesViewPr>
    <p:cSldViewPr>
      <p:cViewPr varScale="1">
        <p:scale>
          <a:sx n="79" d="100"/>
          <a:sy n="79" d="100"/>
        </p:scale>
        <p:origin x="394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DA890-1C3A-4168-9336-7569BD13438D}" type="datetimeFigureOut">
              <a:rPr lang="zh-TW" altLang="en-US" smtClean="0"/>
              <a:pPr/>
              <a:t>2018/11/29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C2F1F-D428-449F-967A-F29989CFB9C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76842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CE91-3D51-440C-AE01-BB26464EA3B2}" type="datetimeFigureOut">
              <a:rPr lang="zh-TW" altLang="en-US" smtClean="0"/>
              <a:pPr/>
              <a:t>2018/11/29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B05A9-B499-4E5B-8BFF-1B52364951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90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fontsize_sample.htmlfontsize_sample_1.html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B05A9-B499-4E5B-8BFF-1B523649516C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6156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B05A9-B499-4E5B-8BFF-1B523649516C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515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fontweight_sample.html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B05A9-B499-4E5B-8BFF-1B523649516C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2500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letterspace</a:t>
            </a:r>
            <a:r>
              <a:rPr lang="en-US" altLang="zh-TW" dirty="0" smtClean="0"/>
              <a:t> and wordspacing.html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B05A9-B499-4E5B-8BFF-1B523649516C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204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98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2200" smtClean="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Fade in: existence (matches attribute - whatever the value)</a:t>
            </a:r>
          </a:p>
          <a:p>
            <a:pPr eaLnBrk="1" hangingPunct="1"/>
            <a:r>
              <a:rPr lang="en-US" altLang="zh-TW" sz="2200" smtClean="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Click: equality (matches attribute value)</a:t>
            </a:r>
          </a:p>
          <a:p>
            <a:pPr eaLnBrk="1" hangingPunct="1"/>
            <a:r>
              <a:rPr lang="en-US" altLang="zh-TW" sz="2200" smtClean="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Click: space (value appears in space separated list of words)</a:t>
            </a:r>
          </a:p>
          <a:p>
            <a:pPr eaLnBrk="1" hangingPunct="1"/>
            <a:r>
              <a:rPr lang="en-US" altLang="zh-TW" sz="2200" smtClean="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Click: prefix (value begins with string)</a:t>
            </a:r>
          </a:p>
          <a:p>
            <a:pPr eaLnBrk="1" hangingPunct="1"/>
            <a:r>
              <a:rPr lang="en-US" altLang="zh-TW" sz="2200" smtClean="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Click: substring (value contains substring)</a:t>
            </a:r>
          </a:p>
          <a:p>
            <a:pPr eaLnBrk="1" hangingPunct="1"/>
            <a:r>
              <a:rPr lang="en-US" altLang="zh-TW" sz="2200" smtClean="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Click suffix (value ends with string)</a:t>
            </a:r>
          </a:p>
        </p:txBody>
      </p:sp>
    </p:spTree>
    <p:extLst>
      <p:ext uri="{BB962C8B-B14F-4D97-AF65-F5344CB8AC3E}">
        <p14:creationId xmlns:p14="http://schemas.microsoft.com/office/powerpoint/2010/main" val="2406393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704" y="-26517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7" cy="2421464"/>
          </a:xfrm>
        </p:spPr>
        <p:txBody>
          <a:bodyPr anchor="b">
            <a:normAutofit/>
          </a:bodyPr>
          <a:lstStyle>
            <a:lvl1pPr algn="r">
              <a:defRPr sz="4400" cap="none" baseline="0">
                <a:effectLst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4"/>
            <a:ext cx="7197727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350" cap="all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9" y="5870577"/>
            <a:ext cx="1600200" cy="377825"/>
          </a:xfrm>
        </p:spPr>
        <p:txBody>
          <a:bodyPr/>
          <a:lstStyle/>
          <a:p>
            <a:fld id="{AAFD563C-F84B-48B7-86C3-C43ADEE78063}" type="datetime1">
              <a:rPr lang="en-US" altLang="zh-TW" smtClean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7"/>
            <a:ext cx="4893959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9" y="5870577"/>
            <a:ext cx="551167" cy="3778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11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7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528B-3D11-44D9-A907-8A1941D81E1B}" type="datetime1">
              <a:rPr lang="en-US" altLang="zh-TW" smtClean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668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4" y="914400"/>
            <a:ext cx="3280975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3058D-FACC-4B6F-8C34-958D69DE16F8}" type="datetime1">
              <a:rPr lang="en-US" altLang="zh-TW" smtClean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73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1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A02FA-19A9-49CE-8619-AA189C4A9D74}" type="datetime1">
              <a:rPr lang="en-US" altLang="zh-TW" smtClean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110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3"/>
            <a:ext cx="10131427" cy="3124199"/>
          </a:xfrm>
        </p:spPr>
        <p:txBody>
          <a:bodyPr anchor="ctr">
            <a:normAutofit/>
          </a:bodyPr>
          <a:lstStyle>
            <a:lvl1pPr algn="l">
              <a:defRPr sz="2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35495-8250-420C-8881-6029D4749383}" type="datetime1">
              <a:rPr lang="en-US" altLang="zh-TW" smtClean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814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9" y="609603"/>
            <a:ext cx="9550399" cy="27431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6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994D-2796-4C14-9440-27713A57945C}" type="datetime1">
              <a:rPr lang="en-US" altLang="zh-TW" smtClean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624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4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7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09128-8E69-4D93-BDCA-0D9117B31C81}" type="datetime1">
              <a:rPr lang="en-US" altLang="zh-TW" smtClean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6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9" y="609603"/>
            <a:ext cx="9550399" cy="27431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D563C-F84B-48B7-86C3-C43ADEE78063}" type="datetime1">
              <a:rPr lang="en-US" altLang="zh-TW" smtClean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72089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3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2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D563C-F84B-48B7-86C3-C43ADEE78063}" type="datetime1">
              <a:rPr lang="en-US" altLang="zh-TW" smtClean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68513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FC65-626C-4028-A749-CCE4D4799E8A}" type="datetime1">
              <a:rPr lang="en-US" altLang="zh-TW" smtClean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2" y="609602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78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601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26B52-5C66-4776-A255-FDBD064CFE31}" type="datetime1">
              <a:rPr lang="en-US" altLang="zh-TW" smtClean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96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605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308581"/>
            <a:ext cx="10131427" cy="1468800"/>
          </a:xfrm>
        </p:spPr>
        <p:txBody>
          <a:bodyPr anchor="b">
            <a:normAutofit/>
          </a:bodyPr>
          <a:lstStyle>
            <a:lvl1pPr algn="l">
              <a:defRPr sz="4000" b="1" cap="none" baseline="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5F652-9E19-4A73-9580-26745B16F33F}" type="datetime1">
              <a:rPr lang="en-US" altLang="zh-TW" smtClean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89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名頁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8160907" y="72008"/>
            <a:ext cx="3983765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en-US" altLang="zh-TW" sz="32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4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CSS </a:t>
            </a:r>
            <a:r>
              <a:rPr lang="zh-TW" altLang="en-US" sz="24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篇</a:t>
            </a:r>
            <a:endParaRPr lang="en-US" altLang="zh-TW" sz="2400" b="1" kern="1200" baseline="0" dirty="0" smtClean="0">
              <a:solidFill>
                <a:srgbClr val="FFFF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14"/>
          </p:nvPr>
        </p:nvSpPr>
        <p:spPr>
          <a:xfrm>
            <a:off x="3503712" y="980728"/>
            <a:ext cx="2400267" cy="576064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7200" b="1" u="none" cap="none" spc="0" baseline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</a:t>
            </a:r>
          </a:p>
        </p:txBody>
      </p:sp>
      <p:sp>
        <p:nvSpPr>
          <p:cNvPr id="15" name="文字版面配置區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03712" y="1556792"/>
            <a:ext cx="8448939" cy="1152128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4800" b="1" u="none" cap="none" spc="0" baseline="0">
                <a:ln w="1587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按一以輯母片文字樣式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6"/>
          </p:nvPr>
        </p:nvSpPr>
        <p:spPr>
          <a:xfrm>
            <a:off x="3502786" y="2708920"/>
            <a:ext cx="8545876" cy="3960440"/>
          </a:xfrm>
        </p:spPr>
        <p:txBody>
          <a:bodyPr/>
          <a:lstStyle>
            <a:lvl1pPr>
              <a:lnSpc>
                <a:spcPts val="4400"/>
              </a:lnSpc>
              <a:spcBef>
                <a:spcPts val="0"/>
              </a:spcBef>
              <a:defRPr sz="2600">
                <a:solidFill>
                  <a:srgbClr val="F16237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673730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pull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書名頁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ll dir="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576000" y="764704"/>
            <a:ext cx="11088619" cy="5976664"/>
          </a:xfrm>
        </p:spPr>
        <p:txBody>
          <a:bodyPr>
            <a:noAutofit/>
          </a:bodyPr>
          <a:lstStyle>
            <a:lvl5pPr>
              <a:spcBef>
                <a:spcPts val="0"/>
              </a:spcBef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840" y="6237313"/>
            <a:ext cx="1428749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10512491" y="6195947"/>
            <a:ext cx="1424405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141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576000" y="548680"/>
            <a:ext cx="11088619" cy="6192688"/>
          </a:xfrm>
        </p:spPr>
        <p:txBody>
          <a:bodyPr>
            <a:noAutofit/>
          </a:bodyPr>
          <a:lstStyle>
            <a:lvl5pPr>
              <a:spcBef>
                <a:spcPts val="0"/>
              </a:spcBef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840" y="6237313"/>
            <a:ext cx="1428749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10512491" y="6195947"/>
            <a:ext cx="1424405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542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576000" y="908720"/>
            <a:ext cx="11040000" cy="5589360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pic>
        <p:nvPicPr>
          <p:cNvPr id="4" name="圖片 3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840" y="6237313"/>
            <a:ext cx="1428749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10512491" y="6195947"/>
            <a:ext cx="1424405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907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7" cy="2421464"/>
          </a:xfrm>
        </p:spPr>
        <p:txBody>
          <a:bodyPr anchor="b">
            <a:normAutofit/>
          </a:bodyPr>
          <a:lstStyle>
            <a:lvl1pPr algn="r">
              <a:defRPr sz="36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4"/>
            <a:ext cx="7197727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350" cap="all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9" y="5870577"/>
            <a:ext cx="1600200" cy="377825"/>
          </a:xfrm>
        </p:spPr>
        <p:txBody>
          <a:bodyPr/>
          <a:lstStyle/>
          <a:p>
            <a:fld id="{7E57F2FA-21B9-4C84-8739-159495A97844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7"/>
            <a:ext cx="48939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9" y="5870577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814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308581"/>
            <a:ext cx="10131427" cy="1468800"/>
          </a:xfrm>
        </p:spPr>
        <p:txBody>
          <a:bodyPr anchor="b"/>
          <a:lstStyle>
            <a:lvl1pPr algn="l">
              <a:defRPr sz="3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5E3E-1D7C-40E5-88AB-3FC279F47D54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396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" y="440752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1270002"/>
            <a:ext cx="10131425" cy="4521201"/>
          </a:xfrm>
        </p:spPr>
        <p:txBody>
          <a:bodyPr anchor="t" anchorCtr="0">
            <a:normAutofit/>
          </a:bodyPr>
          <a:lstStyle>
            <a:lvl1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7"/>
            <a:ext cx="1600200" cy="377825"/>
          </a:xfrm>
        </p:spPr>
        <p:txBody>
          <a:bodyPr/>
          <a:lstStyle/>
          <a:p>
            <a:fld id="{8A10959A-AF92-471F-AF32-0BFE67A1BF69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3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90" y="6359527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9569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章節內容_雙欄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86"/>
            <a:ext cx="12188825" cy="68562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89" y="1197064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5867402" y="1197064"/>
            <a:ext cx="5105399" cy="4521201"/>
          </a:xfrm>
        </p:spPr>
        <p:txBody>
          <a:bodyPr anchor="t" anchorCtr="0">
            <a:normAutofit/>
          </a:bodyPr>
          <a:lstStyle>
            <a:lvl1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49424"/>
            <a:ext cx="10080000" cy="900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7"/>
            <a:ext cx="1600200" cy="377825"/>
          </a:xfrm>
        </p:spPr>
        <p:txBody>
          <a:bodyPr/>
          <a:lstStyle/>
          <a:p>
            <a:fld id="{8A10959A-AF92-471F-AF32-0BFE67A1BF69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3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90" y="6359527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1705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5918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7"/>
            <a:ext cx="1600200" cy="377825"/>
          </a:xfrm>
        </p:spPr>
        <p:txBody>
          <a:bodyPr/>
          <a:lstStyle/>
          <a:p>
            <a:fld id="{8A10959A-AF92-471F-AF32-0BFE67A1BF69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3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90" y="6359527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7770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94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149424"/>
            <a:ext cx="10131425" cy="925844"/>
          </a:xfrm>
        </p:spPr>
        <p:txBody>
          <a:bodyPr>
            <a:normAutofit/>
          </a:bodyPr>
          <a:lstStyle>
            <a:lvl1pPr>
              <a:defRPr sz="3600" b="1" cap="none" baseline="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20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7"/>
            <a:ext cx="1600200" cy="377825"/>
          </a:xfrm>
        </p:spPr>
        <p:txBody>
          <a:bodyPr/>
          <a:lstStyle/>
          <a:p>
            <a:fld id="{AAFD563C-F84B-48B7-86C3-C43ADEE78063}" type="datetime1">
              <a:rPr lang="en-US" altLang="zh-TW" smtClean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3"/>
            <a:ext cx="7827659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90" y="6359527"/>
            <a:ext cx="551167" cy="3778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49982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7"/>
            <a:ext cx="1600200" cy="377825"/>
          </a:xfrm>
        </p:spPr>
        <p:txBody>
          <a:bodyPr/>
          <a:lstStyle/>
          <a:p>
            <a:fld id="{3457E56C-4C92-4A51-8406-B6B068C835E3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4" y="6248400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8" y="6248401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1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279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228599"/>
            <a:ext cx="10080000" cy="900000"/>
          </a:xfrm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zh-TW" altLang="en-US" dirty="0"/>
              <a:t>按一下以編輯母片標題樣式</a:t>
            </a:r>
            <a:r>
              <a:rPr lang="en-US" altLang="zh-TW" dirty="0"/>
              <a:t>28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5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9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31"/>
            <a:ext cx="1600200" cy="377825"/>
          </a:xfrm>
        </p:spPr>
        <p:txBody>
          <a:bodyPr/>
          <a:lstStyle/>
          <a:p>
            <a:fld id="{1FF657A7-F8FD-44F5-86FC-E1EA127F88BC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3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5" y="6327776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8461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5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4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5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F197-AA70-41CF-B81B-9BAE378C7E50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9819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462D-E891-4A17-A4A6-EF17A05BE01E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5998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16ADC-BCAE-4A6D-9541-EA951A3B1066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04379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7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7350-6081-4C7D-8582-87248F6BEA23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10842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4" y="914400"/>
            <a:ext cx="3280975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6475-1BB4-4BBB-9DA4-81F38AB5AB7E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8482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1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CB8CA-3693-441F-957E-6AFBC03F1B52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82233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3"/>
            <a:ext cx="10131427" cy="3124199"/>
          </a:xfrm>
        </p:spPr>
        <p:txBody>
          <a:bodyPr anchor="ctr">
            <a:normAutofit/>
          </a:bodyPr>
          <a:lstStyle>
            <a:lvl1pPr algn="l">
              <a:defRPr sz="2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0D7B6-3AB1-4FB8-BF8F-AF28F66AA9DE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82363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9" y="609603"/>
            <a:ext cx="9550399" cy="27431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6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AF5E6-C0C9-4AAC-833F-38F16014AC65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5177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6" y="449461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149424"/>
            <a:ext cx="10131425" cy="925844"/>
          </a:xfrm>
        </p:spPr>
        <p:txBody>
          <a:bodyPr>
            <a:normAutofit/>
          </a:bodyPr>
          <a:lstStyle>
            <a:lvl1pPr>
              <a:defRPr sz="3600" cap="none" baseline="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7"/>
            <a:ext cx="1600200" cy="377825"/>
          </a:xfrm>
        </p:spPr>
        <p:txBody>
          <a:bodyPr/>
          <a:lstStyle/>
          <a:p>
            <a:fld id="{AAFD563C-F84B-48B7-86C3-C43ADEE78063}" type="datetime1">
              <a:rPr lang="en-US" altLang="zh-TW" smtClean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3"/>
            <a:ext cx="7827659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90" y="6359527"/>
            <a:ext cx="551167" cy="3778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66111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4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7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4217-F60D-4425-BE25-A33C998B7E66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7958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9" y="609603"/>
            <a:ext cx="9550399" cy="27431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5DC3-3E05-478B-8067-021B598E7240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0054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3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2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AD71-B854-4FCA-897A-3F49C48365B7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97718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3E8-BD6F-4DF3-87B3-04CBBCA3D093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2" y="609602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4285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601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3A39A-3200-41DF-81C2-6CB15237BFCB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96211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頁面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7" cy="2421464"/>
          </a:xfrm>
        </p:spPr>
        <p:txBody>
          <a:bodyPr anchor="b">
            <a:normAutofit/>
          </a:bodyPr>
          <a:lstStyle>
            <a:lvl1pPr algn="r">
              <a:defRPr sz="3600" cap="none" baseline="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4"/>
            <a:ext cx="7197727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350" cap="all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9" y="5870577"/>
            <a:ext cx="1600200" cy="377825"/>
          </a:xfrm>
        </p:spPr>
        <p:txBody>
          <a:bodyPr/>
          <a:lstStyle/>
          <a:p>
            <a:fld id="{7E57F2FA-21B9-4C84-8739-159495A97844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7"/>
            <a:ext cx="48939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9" y="5870577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3" y="5411450"/>
            <a:ext cx="49312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66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632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308581"/>
            <a:ext cx="10131427" cy="1468800"/>
          </a:xfrm>
        </p:spPr>
        <p:txBody>
          <a:bodyPr anchor="b"/>
          <a:lstStyle>
            <a:lvl1pPr algn="l">
              <a:defRPr sz="3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5E3E-1D7C-40E5-88AB-3FC279F47D54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0"/>
            <a:ext cx="12188825" cy="685621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1263" y="5411450"/>
            <a:ext cx="49312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66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9183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節內容"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1" y="377615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149424"/>
            <a:ext cx="10131425" cy="925844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1514475"/>
            <a:ext cx="10131425" cy="4276726"/>
          </a:xfrm>
        </p:spPr>
        <p:txBody>
          <a:bodyPr anchor="t" anchorCtr="0">
            <a:normAutofit/>
          </a:bodyPr>
          <a:lstStyle>
            <a:lvl1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7"/>
            <a:ext cx="1600200" cy="377825"/>
          </a:xfrm>
        </p:spPr>
        <p:txBody>
          <a:bodyPr/>
          <a:lstStyle/>
          <a:p>
            <a:fld id="{8A10959A-AF92-471F-AF32-0BFE67A1BF69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3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90" y="6359527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3" y="5411450"/>
            <a:ext cx="49312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66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6202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作業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34" y="414627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149424"/>
            <a:ext cx="10131425" cy="925844"/>
          </a:xfrm>
        </p:spPr>
        <p:txBody>
          <a:bodyPr/>
          <a:lstStyle>
            <a:lvl1pPr>
              <a:defRPr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14475"/>
            <a:ext cx="4762499" cy="4276726"/>
          </a:xfrm>
        </p:spPr>
        <p:txBody>
          <a:bodyPr anchor="t" anchorCtr="0">
            <a:normAutofit/>
          </a:bodyPr>
          <a:lstStyle>
            <a:lvl1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sz="1500" b="1" i="0" baseline="0"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37385" y="6359527"/>
            <a:ext cx="1600200" cy="377825"/>
          </a:xfrm>
        </p:spPr>
        <p:txBody>
          <a:bodyPr/>
          <a:lstStyle/>
          <a:p>
            <a:fld id="{8A10959A-AF92-471F-AF32-0BFE67A1BF69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3957" y="6318053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90" y="6359527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61263" y="5411450"/>
            <a:ext cx="49312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66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3795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7"/>
            <a:ext cx="1600200" cy="377825"/>
          </a:xfrm>
        </p:spPr>
        <p:txBody>
          <a:bodyPr/>
          <a:lstStyle/>
          <a:p>
            <a:fld id="{3457E56C-4C92-4A51-8406-B6B068C835E3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4" y="6248400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8" y="6248401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1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0"/>
            <a:ext cx="12188825" cy="685621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61263" y="5411450"/>
            <a:ext cx="49312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>
                <a:solidFill>
                  <a:schemeClr val="tx1">
                    <a:alpha val="11000"/>
                  </a:schemeClr>
                </a:solidFill>
                <a:latin typeface="Arial Black" panose="020B0A04020102020204" pitchFamily="34" charset="0"/>
              </a:rPr>
              <a:t>NPUST</a:t>
            </a:r>
            <a:endParaRPr lang="zh-TW" altLang="en-US" sz="6600" dirty="0">
              <a:solidFill>
                <a:schemeClr val="tx1">
                  <a:alpha val="11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324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大綱">
    <p:bg>
      <p:bgPr>
        <a:gradFill flip="none" rotWithShape="1">
          <a:gsLst>
            <a:gs pos="10000">
              <a:schemeClr val="bg2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0364672" y="6273987"/>
            <a:ext cx="1600200" cy="377825"/>
          </a:xfrm>
        </p:spPr>
        <p:txBody>
          <a:bodyPr/>
          <a:lstStyle/>
          <a:p>
            <a:fld id="{AAFD563C-F84B-48B7-86C3-C43ADEE78063}" type="datetime1">
              <a:rPr lang="en-US" altLang="zh-TW" smtClean="0"/>
              <a:t>11/29/2018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1837684" y="6248400"/>
            <a:ext cx="7827659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160678" y="6248401"/>
            <a:ext cx="551167" cy="3778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711201" y="1954213"/>
            <a:ext cx="10207625" cy="39179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pic>
        <p:nvPicPr>
          <p:cNvPr id="10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741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5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9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31"/>
            <a:ext cx="1600200" cy="377825"/>
          </a:xfrm>
        </p:spPr>
        <p:txBody>
          <a:bodyPr/>
          <a:lstStyle/>
          <a:p>
            <a:fld id="{1FF657A7-F8FD-44F5-86FC-E1EA127F88BC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31"/>
            <a:ext cx="782765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5" y="6327776"/>
            <a:ext cx="551167" cy="377825"/>
          </a:xfrm>
        </p:spPr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234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5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4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5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F197-AA70-41CF-B81B-9BAE378C7E50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85685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462D-E891-4A17-A4A6-EF17A05BE01E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1650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16ADC-BCAE-4A6D-9541-EA951A3B1066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9222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7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7350-6081-4C7D-8582-87248F6BEA23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644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4" y="914400"/>
            <a:ext cx="3280975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6475-1BB4-4BBB-9DA4-81F38AB5AB7E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8027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1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CB8CA-3693-441F-957E-6AFBC03F1B52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59570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3"/>
            <a:ext cx="10131427" cy="3124199"/>
          </a:xfrm>
        </p:spPr>
        <p:txBody>
          <a:bodyPr anchor="ctr">
            <a:normAutofit/>
          </a:bodyPr>
          <a:lstStyle>
            <a:lvl1pPr algn="l">
              <a:defRPr sz="2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0D7B6-3AB1-4FB8-BF8F-AF28F66AA9DE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52254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9" y="609603"/>
            <a:ext cx="9550399" cy="27431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6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AF5E6-C0C9-4AAC-833F-38F16014AC65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34698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4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7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4217-F60D-4425-BE25-A33C998B7E66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781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內文-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5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9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66060" y="6278231"/>
            <a:ext cx="1600200" cy="377825"/>
          </a:xfrm>
        </p:spPr>
        <p:txBody>
          <a:bodyPr/>
          <a:lstStyle/>
          <a:p>
            <a:fld id="{AAFD563C-F84B-48B7-86C3-C43ADEE78063}" type="datetime1">
              <a:rPr lang="en-US" altLang="zh-TW" smtClean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69041" y="6278231"/>
            <a:ext cx="7827659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635" y="6327776"/>
            <a:ext cx="551167" cy="3778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969886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9" y="609603"/>
            <a:ext cx="9550399" cy="27431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5DC3-3E05-478B-8067-021B598E7240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78087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3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2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5AD71-B854-4FCA-897A-3F49C48365B7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34004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3E8-BD6F-4DF3-87B3-04CBBCA3D093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2" y="609602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463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601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3A39A-3200-41DF-81C2-6CB15237BFCB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2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5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4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5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C9AF3-418F-4E03-8B37-E761AD15A92B}" type="datetime1">
              <a:rPr lang="en-US" altLang="zh-TW" smtClean="0"/>
              <a:t>11/29/2018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01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F035-8EB0-4B28-B883-67F921A97680}" type="datetime1">
              <a:rPr lang="en-US" altLang="zh-TW" smtClean="0"/>
              <a:t>11/29/2018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05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3E50E-C81F-476C-B609-7D24F931FEFB}" type="datetime1">
              <a:rPr lang="en-US" altLang="zh-TW" smtClean="0"/>
              <a:t>11/29/2018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162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2" y="228601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2" y="1781177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7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AFD563C-F84B-48B7-86C3-C43ADEE78063}" type="datetime1">
              <a:rPr lang="en-US" altLang="zh-TW" smtClean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1" y="6248402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2" y="5870577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91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  <p:sldLayoutId id="2147483971" r:id="rId17"/>
    <p:sldLayoutId id="2147483972" r:id="rId18"/>
    <p:sldLayoutId id="2147483973" r:id="rId19"/>
    <p:sldLayoutId id="2147483714" r:id="rId20"/>
    <p:sldLayoutId id="2147483672" r:id="rId21"/>
    <p:sldLayoutId id="2147483951" r:id="rId22"/>
    <p:sldLayoutId id="2147483952" r:id="rId23"/>
    <p:sldLayoutId id="2147483953" r:id="rId24"/>
  </p:sldLayoutIdLst>
  <p:transition>
    <p:pull dir="d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2" y="228601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2" y="1781177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7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579D56-0B4C-4B9B-843A-92A7DA1C3562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1" y="6248402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2" y="5870577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4492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  <p:sldLayoutId id="2147483988" r:id="rId14"/>
    <p:sldLayoutId id="2147483989" r:id="rId15"/>
    <p:sldLayoutId id="2147483990" r:id="rId16"/>
    <p:sldLayoutId id="2147483991" r:id="rId17"/>
    <p:sldLayoutId id="2147483992" r:id="rId18"/>
    <p:sldLayoutId id="2147483993" r:id="rId19"/>
    <p:sldLayoutId id="2147483994" r:id="rId20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">
              <a:schemeClr val="bg2">
                <a:lumMod val="40000"/>
                <a:lumOff val="60000"/>
              </a:schemeClr>
            </a:gs>
            <a:gs pos="100000">
              <a:srgbClr val="003366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2" y="228601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2" y="1781177"/>
            <a:ext cx="10131425" cy="401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7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579D56-0B4C-4B9B-843A-92A7DA1C3562}" type="datetime1">
              <a:rPr lang="zh-TW" altLang="en-US" smtClean="0"/>
              <a:t>2018/11/29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501" y="6248402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2" y="5870577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45631E-267F-4B98-8711-015E167954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527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  <p:sldLayoutId id="2147484009" r:id="rId14"/>
    <p:sldLayoutId id="2147484010" r:id="rId15"/>
    <p:sldLayoutId id="2147484011" r:id="rId16"/>
    <p:sldLayoutId id="2147484012" r:id="rId17"/>
    <p:sldLayoutId id="2147484013" r:id="rId18"/>
    <p:sldLayoutId id="2147484014" r:id="rId19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b="1" i="0" kern="1200" cap="none" baseline="0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courses/learn-css/lessons/css-setup-selectors/exercises/inline-styles?action=resume_content_item" TargetMode="External"/><Relationship Id="rId2" Type="http://schemas.openxmlformats.org/officeDocument/2006/relationships/hyperlink" Target="https://www.codecademy.com/learn/learn-css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CSS </a:t>
            </a:r>
            <a:r>
              <a:rPr lang="zh-TW" altLang="en-US" dirty="0" smtClean="0"/>
              <a:t>字型、文字</a:t>
            </a:r>
            <a:r>
              <a:rPr lang="zh-TW" altLang="en-US" dirty="0"/>
              <a:t>與</a:t>
            </a:r>
            <a:r>
              <a:rPr lang="zh-TW" altLang="en-US" dirty="0" smtClean="0"/>
              <a:t>清單屬性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3321618"/>
            <a:ext cx="3816424" cy="3152698"/>
          </a:xfrm>
          <a:prstGeom prst="rect">
            <a:avLst/>
          </a:prstGeom>
        </p:spPr>
      </p:pic>
      <p:sp>
        <p:nvSpPr>
          <p:cNvPr id="9523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文字大小</a:t>
            </a:r>
            <a:r>
              <a:rPr lang="en-US" altLang="zh-TW" dirty="0"/>
              <a:t>(font-size </a:t>
            </a:r>
            <a:r>
              <a:rPr lang="en-US" altLang="zh-TW" dirty="0" smtClean="0"/>
              <a:t>)-</a:t>
            </a:r>
            <a:r>
              <a:rPr lang="zh-TW" altLang="en-US" dirty="0" smtClean="0"/>
              <a:t>文字級數</a:t>
            </a:r>
            <a:endParaRPr lang="zh-TW" altLang="en-US" dirty="0"/>
          </a:p>
        </p:txBody>
      </p:sp>
      <p:sp>
        <p:nvSpPr>
          <p:cNvPr id="95234" name="Rectangle 2"/>
          <p:cNvSpPr>
            <a:spLocks noGrp="1" noChangeArrowheads="1"/>
          </p:cNvSpPr>
          <p:nvPr>
            <p:ph idx="1"/>
          </p:nvPr>
        </p:nvSpPr>
        <p:spPr>
          <a:xfrm>
            <a:off x="839416" y="1324335"/>
            <a:ext cx="10225136" cy="4195481"/>
          </a:xfrm>
          <a:noFill/>
          <a:ln/>
        </p:spPr>
        <p:txBody>
          <a:bodyPr/>
          <a:lstStyle/>
          <a:p>
            <a:r>
              <a:rPr lang="en-US" altLang="zh-TW" dirty="0"/>
              <a:t>CSS </a:t>
            </a:r>
            <a:r>
              <a:rPr lang="zh-TW" altLang="en-US" dirty="0"/>
              <a:t>預設有</a:t>
            </a:r>
            <a:r>
              <a:rPr lang="en-US" altLang="zh-TW" b="1" dirty="0">
                <a:solidFill>
                  <a:srgbClr val="FF0000"/>
                </a:solidFill>
              </a:rPr>
              <a:t>xx-small</a:t>
            </a:r>
            <a:r>
              <a:rPr lang="zh-TW" altLang="en-US" b="1" dirty="0">
                <a:solidFill>
                  <a:srgbClr val="FF0000"/>
                </a:solidFill>
              </a:rPr>
              <a:t>、</a:t>
            </a:r>
            <a:r>
              <a:rPr lang="en-US" altLang="zh-TW" b="1" dirty="0">
                <a:solidFill>
                  <a:srgbClr val="FF0000"/>
                </a:solidFill>
              </a:rPr>
              <a:t>x-small</a:t>
            </a:r>
            <a:r>
              <a:rPr lang="zh-TW" altLang="en-US" b="1" dirty="0">
                <a:solidFill>
                  <a:srgbClr val="FF0000"/>
                </a:solidFill>
              </a:rPr>
              <a:t>、</a:t>
            </a:r>
            <a:r>
              <a:rPr lang="en-US" altLang="zh-TW" b="1" dirty="0">
                <a:solidFill>
                  <a:srgbClr val="FF0000"/>
                </a:solidFill>
              </a:rPr>
              <a:t>small</a:t>
            </a:r>
            <a:r>
              <a:rPr lang="zh-TW" altLang="en-US" b="1" dirty="0">
                <a:solidFill>
                  <a:srgbClr val="FF0000"/>
                </a:solidFill>
              </a:rPr>
              <a:t>、</a:t>
            </a:r>
            <a:r>
              <a:rPr lang="en-US" altLang="zh-TW" b="1" dirty="0">
                <a:solidFill>
                  <a:srgbClr val="FF0000"/>
                </a:solidFill>
              </a:rPr>
              <a:t>medium</a:t>
            </a:r>
            <a:r>
              <a:rPr lang="zh-TW" altLang="en-US" b="1" dirty="0">
                <a:solidFill>
                  <a:srgbClr val="FF0000"/>
                </a:solidFill>
              </a:rPr>
              <a:t>、</a:t>
            </a:r>
            <a:r>
              <a:rPr lang="en-US" altLang="zh-TW" b="1" dirty="0">
                <a:solidFill>
                  <a:srgbClr val="FF0000"/>
                </a:solidFill>
              </a:rPr>
              <a:t>large</a:t>
            </a:r>
            <a:r>
              <a:rPr lang="zh-TW" altLang="en-US" b="1" dirty="0">
                <a:solidFill>
                  <a:srgbClr val="FF0000"/>
                </a:solidFill>
              </a:rPr>
              <a:t>、</a:t>
            </a:r>
            <a:r>
              <a:rPr lang="en-US" altLang="zh-TW" b="1" dirty="0">
                <a:solidFill>
                  <a:srgbClr val="FF0000"/>
                </a:solidFill>
              </a:rPr>
              <a:t>x-large</a:t>
            </a:r>
            <a:r>
              <a:rPr lang="zh-TW" altLang="en-US" b="1" dirty="0">
                <a:solidFill>
                  <a:srgbClr val="FF0000"/>
                </a:solidFill>
              </a:rPr>
              <a:t>、</a:t>
            </a:r>
            <a:r>
              <a:rPr lang="en-US" altLang="zh-TW" b="1" dirty="0">
                <a:solidFill>
                  <a:srgbClr val="FF0000"/>
                </a:solidFill>
              </a:rPr>
              <a:t>xx-large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/>
              <a:t>等 </a:t>
            </a:r>
            <a:r>
              <a:rPr lang="en-US" altLang="zh-TW" dirty="0"/>
              <a:t>7 </a:t>
            </a:r>
            <a:r>
              <a:rPr lang="zh-TW" altLang="en-US" dirty="0"/>
              <a:t>級預設的大小可供使用</a:t>
            </a:r>
            <a:r>
              <a:rPr lang="en-US" altLang="zh-TW" dirty="0"/>
              <a:t>, </a:t>
            </a:r>
            <a:r>
              <a:rPr lang="zh-TW" altLang="en-US" dirty="0" smtClean="0"/>
              <a:t>例如：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BDB0-D9E9-414A-8B15-8159AA6E7A8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1343472" y="2278835"/>
            <a:ext cx="5976664" cy="83099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92D050"/>
                </a:solidFill>
              </a:defRPr>
            </a:lvl1pPr>
          </a:lstStyle>
          <a:p>
            <a:r>
              <a:rPr lang="en-US" altLang="zh-TW" dirty="0" smtClean="0"/>
              <a:t>font-size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rgbClr val="FFFF00"/>
                </a:solidFill>
              </a:rPr>
              <a:t>x-large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font-size</a:t>
            </a:r>
            <a:r>
              <a:rPr lang="zh-TW" altLang="en-US" dirty="0" smtClean="0"/>
              <a:t> </a:t>
            </a:r>
            <a:r>
              <a:rPr lang="en-US" altLang="zh-TW" dirty="0" smtClean="0"/>
              <a:t>: </a:t>
            </a:r>
            <a:r>
              <a:rPr lang="en-US" altLang="zh-TW" dirty="0">
                <a:solidFill>
                  <a:srgbClr val="FFFF00"/>
                </a:solidFill>
              </a:rPr>
              <a:t>medium</a:t>
            </a:r>
            <a:r>
              <a:rPr lang="zh-TW" altLang="en-US" dirty="0">
                <a:solidFill>
                  <a:srgbClr val="FFFF00"/>
                </a:solidFill>
              </a:rPr>
              <a:t> </a:t>
            </a:r>
            <a:endParaRPr lang="en-US" altLang="zh-TW" dirty="0">
              <a:solidFill>
                <a:srgbClr val="FFFF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514" y="3719616"/>
            <a:ext cx="3839489" cy="1800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940725" y="6516052"/>
            <a:ext cx="3251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/>
              <a:t>sample_CSS_FontSize_level.html</a:t>
            </a:r>
          </a:p>
        </p:txBody>
      </p:sp>
    </p:spTree>
    <p:extLst>
      <p:ext uri="{BB962C8B-B14F-4D97-AF65-F5344CB8AC3E}">
        <p14:creationId xmlns:p14="http://schemas.microsoft.com/office/powerpoint/2010/main" val="177549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文字字型</a:t>
            </a:r>
            <a:r>
              <a:rPr lang="en-US" altLang="zh-TW" dirty="0" smtClean="0"/>
              <a:t>(font-family)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685802" y="1196752"/>
            <a:ext cx="10131425" cy="5256584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sz="2200" dirty="0" smtClean="0"/>
              <a:t>選擇字型是，由於瀏覽器一般都會顯示安裝在電腦上的字型，因此建議在設定的時候，盡量選通用的字型，例如</a:t>
            </a:r>
            <a:r>
              <a:rPr lang="en-US" altLang="zh-TW" sz="2200" dirty="0" smtClean="0"/>
              <a:t>:Arial ,</a:t>
            </a:r>
            <a:r>
              <a:rPr lang="zh-TW" altLang="en-US" sz="2200" dirty="0" smtClean="0"/>
              <a:t>微軟正黑體、新細明體、標楷體</a:t>
            </a:r>
            <a:r>
              <a:rPr lang="en-US" altLang="zh-TW" sz="2200" dirty="0" smtClean="0"/>
              <a:t>…</a:t>
            </a:r>
            <a:r>
              <a:rPr lang="zh-TW" altLang="en-US" sz="2200" dirty="0" smtClean="0"/>
              <a:t>等</a:t>
            </a:r>
            <a:endParaRPr lang="en-US" altLang="zh-TW" sz="2200" dirty="0" smtClean="0"/>
          </a:p>
          <a:p>
            <a:pPr lvl="0"/>
            <a:r>
              <a:rPr lang="zh-TW" altLang="en-US" sz="2200" dirty="0"/>
              <a:t>文字字型設定的語法如下：</a:t>
            </a:r>
            <a:endParaRPr lang="en-US" altLang="zh-TW" sz="2200" dirty="0"/>
          </a:p>
          <a:p>
            <a:pPr marL="457207" lvl="1" indent="0">
              <a:buNone/>
            </a:pPr>
            <a:endParaRPr lang="en-US" altLang="zh-TW" sz="2200" dirty="0"/>
          </a:p>
          <a:p>
            <a:endParaRPr lang="en-US" altLang="zh-TW" sz="2200" dirty="0" smtClean="0"/>
          </a:p>
          <a:p>
            <a:r>
              <a:rPr lang="zh-TW" altLang="en-US" sz="2200" dirty="0" smtClean="0"/>
              <a:t>文字</a:t>
            </a:r>
            <a:r>
              <a:rPr lang="zh-TW" altLang="en-US" sz="2200" dirty="0"/>
              <a:t>字型的設定，可以一次指定使用多種字型，每一種字型名稱必須以逗號（，）隔開。愈靠左邊的字型愈優先使用</a:t>
            </a:r>
            <a:r>
              <a:rPr lang="en-US" altLang="zh-TW" sz="2200" dirty="0"/>
              <a:t>,</a:t>
            </a:r>
            <a:r>
              <a:rPr lang="zh-TW" altLang="en-US" sz="2200" dirty="0">
                <a:solidFill>
                  <a:schemeClr val="hlink"/>
                </a:solidFill>
              </a:rPr>
              <a:t> </a:t>
            </a:r>
            <a:r>
              <a:rPr lang="zh-TW" altLang="en-US" sz="2200" dirty="0"/>
              <a:t>例如：</a:t>
            </a:r>
            <a:endParaRPr lang="en-US" altLang="zh-TW" sz="2200" dirty="0"/>
          </a:p>
          <a:p>
            <a:pPr marL="0" indent="0">
              <a:buNone/>
            </a:pPr>
            <a:endParaRPr lang="en-US" altLang="zh-TW" sz="2200" dirty="0"/>
          </a:p>
          <a:p>
            <a:endParaRPr lang="en-US" altLang="zh-TW" sz="2200" dirty="0" smtClean="0"/>
          </a:p>
          <a:p>
            <a:endParaRPr lang="en-US" altLang="zh-TW" sz="2200" dirty="0"/>
          </a:p>
          <a:p>
            <a:r>
              <a:rPr lang="zh-TW" altLang="en-US" sz="2200" dirty="0" smtClean="0"/>
              <a:t>以下幾種字型必須用</a:t>
            </a:r>
            <a:r>
              <a:rPr lang="en-US" altLang="zh-TW" sz="2200" dirty="0" smtClean="0"/>
              <a:t>” </a:t>
            </a:r>
            <a:r>
              <a:rPr lang="zh-TW" altLang="en-US" sz="2200" dirty="0" smtClean="0"/>
              <a:t>或</a:t>
            </a:r>
            <a:r>
              <a:rPr lang="en-US" altLang="zh-TW" sz="2200" dirty="0" smtClean="0"/>
              <a:t>’</a:t>
            </a:r>
            <a:r>
              <a:rPr lang="zh-TW" altLang="en-US" sz="2200" dirty="0" smtClean="0"/>
              <a:t>包住</a:t>
            </a:r>
            <a:endParaRPr lang="en-US" altLang="zh-TW" sz="2200" dirty="0" smtClean="0"/>
          </a:p>
          <a:p>
            <a:pPr lvl="1"/>
            <a:r>
              <a:rPr lang="zh-TW" altLang="en-US" sz="2200" dirty="0" smtClean="0"/>
              <a:t>輸入</a:t>
            </a:r>
            <a:r>
              <a:rPr lang="zh-TW" altLang="en-US" sz="2200" dirty="0"/>
              <a:t>字型名稱時</a:t>
            </a:r>
            <a:r>
              <a:rPr lang="en-US" altLang="zh-TW" sz="2200" dirty="0"/>
              <a:t>, </a:t>
            </a:r>
            <a:r>
              <a:rPr lang="zh-TW" altLang="en-US" sz="2200" dirty="0"/>
              <a:t>若該名稱</a:t>
            </a:r>
            <a:r>
              <a:rPr lang="zh-TW" altLang="en-US" sz="2600" dirty="0">
                <a:solidFill>
                  <a:srgbClr val="FFFF00"/>
                </a:solidFill>
              </a:rPr>
              <a:t>包含</a:t>
            </a:r>
            <a:r>
              <a:rPr lang="zh-TW" altLang="en-US" sz="2600" dirty="0" smtClean="0">
                <a:solidFill>
                  <a:srgbClr val="FFFF00"/>
                </a:solidFill>
              </a:rPr>
              <a:t>空格</a:t>
            </a:r>
            <a:r>
              <a:rPr lang="en-US" altLang="zh-TW" sz="2200" dirty="0" smtClean="0"/>
              <a:t>, </a:t>
            </a:r>
            <a:r>
              <a:rPr lang="zh-TW" altLang="en-US" sz="2200" dirty="0"/>
              <a:t>例如：</a:t>
            </a:r>
            <a:r>
              <a:rPr lang="en-US" altLang="zh-TW" sz="2200" dirty="0"/>
              <a:t>"Times New Roman" </a:t>
            </a:r>
            <a:r>
              <a:rPr lang="zh-TW" altLang="en-US" sz="2200" dirty="0"/>
              <a:t>或 </a:t>
            </a:r>
            <a:r>
              <a:rPr lang="en-US" altLang="zh-TW" sz="2200" dirty="0"/>
              <a:t>'Times New Roman'</a:t>
            </a:r>
            <a:r>
              <a:rPr lang="zh-TW" altLang="en-US" sz="2200" dirty="0" smtClean="0"/>
              <a:t>。</a:t>
            </a:r>
            <a:endParaRPr lang="en-US" altLang="zh-TW" sz="2200" dirty="0" smtClean="0"/>
          </a:p>
          <a:p>
            <a:pPr lvl="1"/>
            <a:r>
              <a:rPr lang="zh-TW" altLang="en-US" sz="2600" dirty="0" smtClean="0">
                <a:solidFill>
                  <a:srgbClr val="FF0000"/>
                </a:solidFill>
              </a:rPr>
              <a:t>中文的字型</a:t>
            </a:r>
            <a:r>
              <a:rPr lang="zh-TW" altLang="en-US" sz="2200" dirty="0"/>
              <a:t>，</a:t>
            </a:r>
            <a:r>
              <a:rPr lang="zh-TW" altLang="en-US" sz="2200" dirty="0" smtClean="0"/>
              <a:t>例如</a:t>
            </a:r>
            <a:r>
              <a:rPr lang="zh-TW" altLang="en-US" sz="2200" dirty="0"/>
              <a:t>：</a:t>
            </a:r>
            <a:r>
              <a:rPr lang="en-US" altLang="zh-TW" sz="2200" dirty="0"/>
              <a:t>’</a:t>
            </a:r>
            <a:r>
              <a:rPr lang="zh-TW" altLang="en-US" sz="2200" dirty="0"/>
              <a:t>標楷體</a:t>
            </a:r>
            <a:r>
              <a:rPr lang="en-US" altLang="zh-TW" sz="2200" dirty="0"/>
              <a:t>’ “</a:t>
            </a:r>
            <a:r>
              <a:rPr lang="zh-TW" altLang="en-US" sz="2200" dirty="0"/>
              <a:t>微軟正黑體</a:t>
            </a:r>
            <a:r>
              <a:rPr lang="en-US" altLang="zh-TW" sz="2200" dirty="0"/>
              <a:t>”</a:t>
            </a:r>
            <a:endParaRPr lang="zh-TW" altLang="en-US" sz="2200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BDB0-D9E9-414A-8B15-8159AA6E7A8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271464" y="2276872"/>
            <a:ext cx="4608512" cy="461665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92D050"/>
                </a:solidFill>
              </a:rPr>
              <a:t>font-family : </a:t>
            </a:r>
            <a:r>
              <a:rPr lang="zh-TW" altLang="en-US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微軟正黑體 </a:t>
            </a:r>
            <a:r>
              <a:rPr lang="en-US" altLang="zh-TW" sz="2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;</a:t>
            </a:r>
            <a:endParaRPr lang="zh-TW" altLang="en-US" sz="24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71464" y="4015662"/>
            <a:ext cx="5976664" cy="461665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FF00"/>
                </a:solidFill>
              </a:defRPr>
            </a:lvl1pPr>
          </a:lstStyle>
          <a:p>
            <a:r>
              <a:rPr lang="en-US" altLang="zh-TW" dirty="0">
                <a:solidFill>
                  <a:srgbClr val="92D050"/>
                </a:solidFill>
              </a:rPr>
              <a:t>font-family : </a:t>
            </a:r>
            <a:r>
              <a:rPr lang="zh-TW" altLang="en-US" dirty="0"/>
              <a:t>微軟正黑體 </a:t>
            </a:r>
            <a:r>
              <a:rPr lang="en-US" altLang="zh-TW" dirty="0"/>
              <a:t>,</a:t>
            </a:r>
            <a:r>
              <a:rPr lang="zh-TW" altLang="en-US" dirty="0"/>
              <a:t>標楷體</a:t>
            </a:r>
            <a:r>
              <a:rPr lang="en-US" altLang="zh-TW" dirty="0"/>
              <a:t>,Arial;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3603595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文字字型</a:t>
            </a:r>
            <a:r>
              <a:rPr lang="en-US" altLang="zh-TW" dirty="0" smtClean="0"/>
              <a:t>(font-family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z="1400" smtClean="0"/>
              <a:t>12</a:t>
            </a:fld>
            <a:endParaRPr lang="en-US" sz="1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57" y="1480337"/>
            <a:ext cx="6308420" cy="33638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3524812"/>
            <a:ext cx="4496246" cy="26387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264734" y="6488668"/>
            <a:ext cx="2946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</a:t>
            </a:r>
            <a:r>
              <a:rPr lang="zh-TW" altLang="en-US" dirty="0" smtClean="0"/>
              <a:t>_</a:t>
            </a:r>
            <a:r>
              <a:rPr lang="en-US" altLang="zh-TW" dirty="0" err="1" smtClean="0"/>
              <a:t>CSS_Font</a:t>
            </a:r>
            <a:r>
              <a:rPr lang="en-US" altLang="zh-TW" dirty="0" smtClean="0"/>
              <a:t> family</a:t>
            </a:r>
            <a:r>
              <a:rPr lang="zh-TW" altLang="en-US" dirty="0" smtClean="0"/>
              <a:t>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997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更多的字型選擇</a:t>
            </a:r>
            <a:r>
              <a:rPr lang="en-US" altLang="zh-TW" sz="4000" dirty="0" smtClean="0"/>
              <a:t>(@font-face)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@font-face</a:t>
            </a:r>
            <a:r>
              <a:rPr lang="zh-TW" altLang="en-US" dirty="0" smtClean="0"/>
              <a:t>可使用沒有安裝在目標電腦當中的字型</a:t>
            </a:r>
            <a:endParaRPr lang="en-US" altLang="zh-TW" dirty="0" smtClean="0"/>
          </a:p>
          <a:p>
            <a:r>
              <a:rPr lang="zh-TW" altLang="en-US" dirty="0" smtClean="0"/>
              <a:t>是一種直接連結到字型黨的路徑，若使用者沒有安裝這樣的字型，則會自行下載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415480" y="2744213"/>
            <a:ext cx="6984776" cy="267765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92D050"/>
                </a:solidFill>
                <a:latin typeface="Courier" pitchFamily="-102" charset="0"/>
                <a:sym typeface="Courier" pitchFamily="-102" charset="0"/>
              </a:rPr>
              <a:t>@font-face {</a:t>
            </a:r>
            <a:br>
              <a:rPr lang="en-US" altLang="zh-TW" sz="2400" b="1" dirty="0">
                <a:solidFill>
                  <a:srgbClr val="92D050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zh-TW" sz="2400" b="1" dirty="0">
                <a:solidFill>
                  <a:srgbClr val="92D050"/>
                </a:solidFill>
                <a:latin typeface="Courier" pitchFamily="-102" charset="0"/>
                <a:sym typeface="Courier" pitchFamily="-102" charset="0"/>
              </a:rPr>
              <a:t>  font-family: </a:t>
            </a:r>
            <a:r>
              <a:rPr lang="en-US" altLang="zh-TW" sz="2400" b="1" dirty="0">
                <a:solidFill>
                  <a:srgbClr val="FFFF00"/>
                </a:solidFill>
                <a:latin typeface="Courier" pitchFamily="-102" charset="0"/>
                <a:sym typeface="Courier" pitchFamily="-102" charset="0"/>
              </a:rPr>
              <a:t>'</a:t>
            </a:r>
            <a:r>
              <a:rPr lang="en-US" altLang="zh-TW" sz="2400" b="1" dirty="0" err="1">
                <a:solidFill>
                  <a:srgbClr val="FFFF00"/>
                </a:solidFill>
                <a:latin typeface="Courier" pitchFamily="-102" charset="0"/>
                <a:sym typeface="Courier" pitchFamily="-102" charset="0"/>
              </a:rPr>
              <a:t>ChunkFiveRegular</a:t>
            </a:r>
            <a:r>
              <a:rPr lang="en-US" altLang="zh-TW" sz="2400" b="1" dirty="0">
                <a:solidFill>
                  <a:srgbClr val="FFFF00"/>
                </a:solidFill>
                <a:latin typeface="Courier" pitchFamily="-102" charset="0"/>
                <a:sym typeface="Courier" pitchFamily="-102" charset="0"/>
              </a:rPr>
              <a:t>'</a:t>
            </a:r>
            <a:r>
              <a:rPr lang="en-US" altLang="zh-TW" sz="2400" b="1" dirty="0">
                <a:solidFill>
                  <a:srgbClr val="92D050"/>
                </a:solidFill>
                <a:latin typeface="Courier" pitchFamily="-102" charset="0"/>
                <a:sym typeface="Courier" pitchFamily="-102" charset="0"/>
              </a:rPr>
              <a:t>;</a:t>
            </a:r>
            <a:br>
              <a:rPr lang="en-US" altLang="zh-TW" sz="2400" b="1" dirty="0">
                <a:solidFill>
                  <a:srgbClr val="92D050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zh-TW" sz="2400" b="1" dirty="0">
                <a:solidFill>
                  <a:srgbClr val="92D050"/>
                </a:solidFill>
                <a:latin typeface="Courier" pitchFamily="-102" charset="0"/>
                <a:sym typeface="Courier" pitchFamily="-102" charset="0"/>
              </a:rPr>
              <a:t>  </a:t>
            </a:r>
            <a:r>
              <a:rPr lang="en-US" altLang="zh-TW" sz="2400" b="1" dirty="0" err="1">
                <a:solidFill>
                  <a:srgbClr val="92D050"/>
                </a:solidFill>
                <a:latin typeface="Courier" pitchFamily="-102" charset="0"/>
                <a:sym typeface="Courier" pitchFamily="-102" charset="0"/>
              </a:rPr>
              <a:t>src</a:t>
            </a:r>
            <a:r>
              <a:rPr lang="en-US" altLang="zh-TW" sz="2400" b="1" dirty="0">
                <a:solidFill>
                  <a:srgbClr val="92D050"/>
                </a:solidFill>
                <a:latin typeface="Courier" pitchFamily="-102" charset="0"/>
                <a:sym typeface="Courier" pitchFamily="-102" charset="0"/>
              </a:rPr>
              <a:t>: </a:t>
            </a:r>
            <a:r>
              <a:rPr lang="en-US" altLang="zh-TW" sz="2400" b="1" dirty="0" err="1">
                <a:solidFill>
                  <a:srgbClr val="92D050"/>
                </a:solidFill>
                <a:latin typeface="Courier" pitchFamily="-102" charset="0"/>
                <a:sym typeface="Courier" pitchFamily="-102" charset="0"/>
              </a:rPr>
              <a:t>url</a:t>
            </a:r>
            <a:r>
              <a:rPr lang="en-US" altLang="zh-TW" sz="2400" b="1" dirty="0">
                <a:solidFill>
                  <a:srgbClr val="92D050"/>
                </a:solidFill>
                <a:latin typeface="Courier" pitchFamily="-102" charset="0"/>
                <a:sym typeface="Courier" pitchFamily="-102" charset="0"/>
              </a:rPr>
              <a:t>('fonts/</a:t>
            </a:r>
            <a:r>
              <a:rPr lang="en-US" altLang="zh-TW" sz="2400" b="1" dirty="0" err="1">
                <a:solidFill>
                  <a:srgbClr val="92D050"/>
                </a:solidFill>
                <a:latin typeface="Courier" pitchFamily="-102" charset="0"/>
                <a:sym typeface="Courier" pitchFamily="-102" charset="0"/>
              </a:rPr>
              <a:t>chunkfive.eot</a:t>
            </a:r>
            <a:r>
              <a:rPr lang="en-US" altLang="zh-TW" sz="2400" b="1" dirty="0">
                <a:solidFill>
                  <a:srgbClr val="92D050"/>
                </a:solidFill>
                <a:latin typeface="Courier" pitchFamily="-102" charset="0"/>
                <a:sym typeface="Courier" pitchFamily="-102" charset="0"/>
              </a:rPr>
              <a:t>');}</a:t>
            </a:r>
            <a:br>
              <a:rPr lang="en-US" altLang="zh-TW" sz="2400" b="1" dirty="0">
                <a:solidFill>
                  <a:srgbClr val="92D050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zh-TW" sz="2400" b="1" dirty="0">
                <a:solidFill>
                  <a:srgbClr val="92D050"/>
                </a:solidFill>
                <a:latin typeface="Courier" pitchFamily="-102" charset="0"/>
                <a:sym typeface="Courier" pitchFamily="-102" charset="0"/>
              </a:rPr>
              <a:t/>
            </a:r>
            <a:br>
              <a:rPr lang="en-US" altLang="zh-TW" sz="2400" b="1" dirty="0">
                <a:solidFill>
                  <a:srgbClr val="92D050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zh-TW" sz="2400" b="1" dirty="0">
                <a:solidFill>
                  <a:srgbClr val="92D050"/>
                </a:solidFill>
                <a:latin typeface="Courier" pitchFamily="-102" charset="0"/>
                <a:sym typeface="Courier" pitchFamily="-102" charset="0"/>
              </a:rPr>
              <a:t>h1, h2 {</a:t>
            </a:r>
            <a:br>
              <a:rPr lang="en-US" altLang="zh-TW" sz="2400" b="1" dirty="0">
                <a:solidFill>
                  <a:srgbClr val="92D050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zh-TW" sz="2400" b="1" dirty="0">
                <a:solidFill>
                  <a:srgbClr val="92D050"/>
                </a:solidFill>
                <a:latin typeface="Courier" pitchFamily="-102" charset="0"/>
                <a:sym typeface="Courier" pitchFamily="-102" charset="0"/>
              </a:rPr>
              <a:t>  font-family: </a:t>
            </a:r>
            <a:r>
              <a:rPr lang="en-US" altLang="zh-TW" sz="2400" b="1" dirty="0" err="1">
                <a:solidFill>
                  <a:srgbClr val="92D050"/>
                </a:solidFill>
                <a:latin typeface="Courier" pitchFamily="-102" charset="0"/>
                <a:sym typeface="Courier" pitchFamily="-102" charset="0"/>
              </a:rPr>
              <a:t>ChunkFiveRegular</a:t>
            </a:r>
            <a:r>
              <a:rPr lang="en-US" altLang="zh-TW" sz="2400" b="1" dirty="0">
                <a:solidFill>
                  <a:srgbClr val="92D050"/>
                </a:solidFill>
                <a:latin typeface="Courier" pitchFamily="-102" charset="0"/>
                <a:sym typeface="Courier" pitchFamily="-102" charset="0"/>
              </a:rPr>
              <a:t>, </a:t>
            </a:r>
            <a:r>
              <a:rPr lang="en-US" altLang="zh-TW" sz="2400" b="1" dirty="0" smtClean="0">
                <a:solidFill>
                  <a:srgbClr val="92D050"/>
                </a:solidFill>
                <a:latin typeface="Courier" pitchFamily="-102" charset="0"/>
                <a:sym typeface="Courier" pitchFamily="-102" charset="0"/>
              </a:rPr>
              <a:t>serif</a:t>
            </a:r>
            <a:r>
              <a:rPr lang="en-US" altLang="zh-TW" sz="2400" b="1" dirty="0">
                <a:solidFill>
                  <a:srgbClr val="92D050"/>
                </a:solidFill>
                <a:latin typeface="Courier" pitchFamily="-102" charset="0"/>
                <a:sym typeface="Courier" pitchFamily="-102" charset="0"/>
              </a:rPr>
              <a:t>;}</a:t>
            </a:r>
          </a:p>
        </p:txBody>
      </p:sp>
      <p:sp>
        <p:nvSpPr>
          <p:cNvPr id="6" name="直線圖說文字 2 (加上強調線) 5"/>
          <p:cNvSpPr/>
          <p:nvPr/>
        </p:nvSpPr>
        <p:spPr>
          <a:xfrm>
            <a:off x="8616280" y="2384173"/>
            <a:ext cx="2880320" cy="720080"/>
          </a:xfrm>
          <a:prstGeom prst="accentCallout2">
            <a:avLst/>
          </a:prstGeom>
          <a:ln w="28575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定義字型</a:t>
            </a:r>
            <a:endParaRPr lang="zh-TW" altLang="en-US" dirty="0"/>
          </a:p>
        </p:txBody>
      </p:sp>
      <p:sp>
        <p:nvSpPr>
          <p:cNvPr id="7" name="直線圖說文字 2 (加上強調線) 6"/>
          <p:cNvSpPr/>
          <p:nvPr/>
        </p:nvSpPr>
        <p:spPr>
          <a:xfrm>
            <a:off x="8717630" y="4087687"/>
            <a:ext cx="2880320" cy="72008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443"/>
              <a:gd name="adj6" fmla="val -49873"/>
            </a:avLst>
          </a:prstGeom>
          <a:ln w="3810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字型檔放的位置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13351" y="6476233"/>
            <a:ext cx="2761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sample_CSS_FontFace.html</a:t>
            </a:r>
          </a:p>
        </p:txBody>
      </p:sp>
    </p:spTree>
    <p:extLst>
      <p:ext uri="{BB962C8B-B14F-4D97-AF65-F5344CB8AC3E}">
        <p14:creationId xmlns:p14="http://schemas.microsoft.com/office/powerpoint/2010/main" val="58270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更多的字型選擇</a:t>
            </a:r>
            <a:r>
              <a:rPr lang="en-US" altLang="zh-TW" dirty="0"/>
              <a:t>(@font-face)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700808"/>
            <a:ext cx="5229225" cy="32099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0" y="4235843"/>
            <a:ext cx="7352956" cy="172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7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</a:t>
            </a:r>
            <a:r>
              <a:rPr lang="zh-TW" altLang="en-US" dirty="0"/>
              <a:t>提供免費的開放原始碼的字型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2" y="1340768"/>
            <a:ext cx="10131425" cy="4276726"/>
          </a:xfrm>
        </p:spPr>
        <p:txBody>
          <a:bodyPr/>
          <a:lstStyle/>
          <a:p>
            <a:r>
              <a:rPr lang="en-US" altLang="zh-TW" dirty="0" smtClean="0"/>
              <a:t>Google</a:t>
            </a:r>
            <a:r>
              <a:rPr lang="zh-TW" altLang="en-US" dirty="0" smtClean="0"/>
              <a:t>的免費字型網頁：</a:t>
            </a:r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://fonts.google.com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/>
          </a:p>
          <a:p>
            <a:r>
              <a:rPr lang="zh-TW" altLang="en-US" dirty="0" smtClean="0"/>
              <a:t>目前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提供免費的開放原始碼的字型，此時就不能用</a:t>
            </a:r>
            <a:r>
              <a:rPr lang="en-US" altLang="zh-TW" dirty="0" smtClean="0"/>
              <a:t>@font-face</a:t>
            </a:r>
            <a:r>
              <a:rPr lang="zh-TW" altLang="en-US" dirty="0" smtClean="0"/>
              <a:t>規則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圖片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73" y="2522935"/>
            <a:ext cx="7942645" cy="3836592"/>
          </a:xfrm>
          <a:prstGeom prst="rect">
            <a:avLst/>
          </a:prstGeom>
        </p:spPr>
      </p:pic>
      <p:sp>
        <p:nvSpPr>
          <p:cNvPr id="6" name="直線圖說文字 2 (加上強調線) 5"/>
          <p:cNvSpPr/>
          <p:nvPr/>
        </p:nvSpPr>
        <p:spPr>
          <a:xfrm>
            <a:off x="9120336" y="3933056"/>
            <a:ext cx="2448272" cy="115212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9910"/>
              <a:gd name="adj6" fmla="val -49552"/>
            </a:avLst>
          </a:prstGeom>
          <a:ln w="3810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選擇語言，目前中文只有提供一種字型，若沒有設定，則會全部顯示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283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</a:t>
            </a:r>
            <a:r>
              <a:rPr lang="zh-TW" altLang="en-US" dirty="0"/>
              <a:t>提供免費的開放原始碼的字型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2" y="1146621"/>
            <a:ext cx="10131425" cy="4276726"/>
          </a:xfrm>
        </p:spPr>
        <p:txBody>
          <a:bodyPr/>
          <a:lstStyle/>
          <a:p>
            <a:r>
              <a:rPr lang="zh-TW" altLang="en-US" dirty="0" smtClean="0"/>
              <a:t>使用字型的方式如下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利用</a:t>
            </a:r>
            <a:r>
              <a:rPr lang="en-US" altLang="zh-TW" dirty="0" smtClean="0"/>
              <a:t>Link</a:t>
            </a:r>
            <a:r>
              <a:rPr lang="zh-TW" altLang="en-US" dirty="0" smtClean="0"/>
              <a:t>將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字型的</a:t>
            </a:r>
            <a:r>
              <a:rPr lang="en-US" altLang="zh-TW" dirty="0" smtClean="0"/>
              <a:t>CSS</a:t>
            </a:r>
            <a:r>
              <a:rPr lang="zh-TW" altLang="en-US" dirty="0" smtClean="0"/>
              <a:t>檔連結到網頁當中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定義使用的字</a:t>
            </a:r>
            <a:r>
              <a:rPr lang="zh-TW" altLang="en-US" dirty="0"/>
              <a:t>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896" y="3287796"/>
            <a:ext cx="2736976" cy="176279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2" y="2348880"/>
            <a:ext cx="3905112" cy="388434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5087888" y="3935868"/>
            <a:ext cx="648072" cy="43204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096000" y="4151892"/>
            <a:ext cx="3672408" cy="1944216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784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</a:t>
            </a:r>
            <a:r>
              <a:rPr lang="zh-TW" altLang="en-US" dirty="0"/>
              <a:t>提供免費的開放原始碼的字型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416" y="1160592"/>
            <a:ext cx="5552665" cy="322759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720" y="1535712"/>
            <a:ext cx="3843119" cy="45867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192344" y="6488668"/>
            <a:ext cx="3004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sample_CSS_GoogleFont.html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65" y="4473515"/>
            <a:ext cx="3384376" cy="226102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55440" y="1844824"/>
            <a:ext cx="5040560" cy="216024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055440" y="3565944"/>
            <a:ext cx="5040560" cy="216024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848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練習一 字型設定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1" y="1514474"/>
            <a:ext cx="9730679" cy="4650829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開啟練習檔案：</a:t>
            </a:r>
            <a:r>
              <a:rPr lang="en-US" altLang="zh-TW" dirty="0" smtClean="0"/>
              <a:t>HW1_FontStyle.html</a:t>
            </a:r>
          </a:p>
          <a:p>
            <a:r>
              <a:rPr lang="zh-TW" altLang="en-US" dirty="0" smtClean="0"/>
              <a:t>請參考完成畫面，修改您的網頁標籤設定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設定合併欄或行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設定項目標簽樣式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設定上標</a:t>
            </a:r>
            <a:r>
              <a:rPr lang="zh-TW" altLang="en-US" dirty="0"/>
              <a:t>字</a:t>
            </a:r>
            <a:endParaRPr lang="en-US" altLang="zh-TW" dirty="0" smtClean="0"/>
          </a:p>
          <a:p>
            <a:r>
              <a:rPr lang="zh-TW" altLang="en-US" dirty="0" smtClean="0"/>
              <a:t>請到 </a:t>
            </a:r>
            <a:r>
              <a:rPr lang="en-US" altLang="zh-TW" dirty="0" smtClean="0"/>
              <a:t>Google Font</a:t>
            </a:r>
            <a:r>
              <a:rPr lang="zh-TW" altLang="en-US" dirty="0" smtClean="0"/>
              <a:t>網站上，找到指定的字形，並將字形套用到指定的文字上，並指定文字的顏色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日文：</a:t>
            </a:r>
            <a:r>
              <a:rPr lang="en-US" altLang="zh-TW" dirty="0" err="1"/>
              <a:t>Sawarabi</a:t>
            </a:r>
            <a:r>
              <a:rPr lang="en-US" altLang="zh-TW" dirty="0"/>
              <a:t> </a:t>
            </a:r>
            <a:r>
              <a:rPr lang="en-US" altLang="zh-TW" dirty="0" smtClean="0"/>
              <a:t>Mincho</a:t>
            </a:r>
            <a:r>
              <a:rPr lang="zh-TW" altLang="en-US" dirty="0" smtClean="0"/>
              <a:t>、綠色、</a:t>
            </a:r>
            <a:r>
              <a:rPr lang="en-US" altLang="zh-TW" dirty="0" smtClean="0"/>
              <a:t>1.2em</a:t>
            </a:r>
            <a:endParaRPr lang="en-US" altLang="zh-TW" dirty="0"/>
          </a:p>
          <a:p>
            <a:pPr lvl="1"/>
            <a:r>
              <a:rPr lang="zh-TW" altLang="en-US" dirty="0" smtClean="0"/>
              <a:t>中文：</a:t>
            </a:r>
            <a:r>
              <a:rPr lang="en-US" altLang="zh-TW" dirty="0" smtClean="0"/>
              <a:t>Noto Sans TC</a:t>
            </a:r>
            <a:r>
              <a:rPr lang="zh-TW" altLang="en-US" dirty="0" smtClean="0"/>
              <a:t>、</a:t>
            </a:r>
            <a:r>
              <a:rPr lang="zh-TW" altLang="en-US" dirty="0"/>
              <a:t>紫</a:t>
            </a:r>
            <a:r>
              <a:rPr lang="zh-TW" altLang="en-US" dirty="0" smtClean="0"/>
              <a:t>色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上方大標題：</a:t>
            </a:r>
            <a:r>
              <a:rPr lang="en-US" altLang="zh-TW" dirty="0" smtClean="0"/>
              <a:t>Oswald</a:t>
            </a:r>
            <a:r>
              <a:rPr lang="zh-TW" altLang="en-US" dirty="0" smtClean="0"/>
              <a:t> 、藍色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表格欄為標題：</a:t>
            </a:r>
            <a:r>
              <a:rPr lang="en-US" altLang="zh-TW" dirty="0" err="1" smtClean="0"/>
              <a:t>Ubuntu+Condensed</a:t>
            </a:r>
            <a:r>
              <a:rPr lang="zh-TW" altLang="en-US" dirty="0" smtClean="0"/>
              <a:t>、綠色底、白色文字、</a:t>
            </a:r>
            <a:r>
              <a:rPr lang="en-US" altLang="zh-TW" dirty="0" smtClean="0"/>
              <a:t>1.5em</a:t>
            </a:r>
            <a:endParaRPr lang="en-US" altLang="zh-TW" dirty="0"/>
          </a:p>
          <a:p>
            <a:pPr lvl="1"/>
            <a:r>
              <a:rPr lang="zh-TW" altLang="en-US" dirty="0" smtClean="0"/>
              <a:t>其餘預設文字：</a:t>
            </a:r>
            <a:r>
              <a:rPr lang="en-US" altLang="zh-TW" dirty="0" smtClean="0"/>
              <a:t>Ubuntu</a:t>
            </a:r>
            <a:endParaRPr lang="en-US" altLang="zh-TW" dirty="0"/>
          </a:p>
          <a:p>
            <a:pPr lvl="1"/>
            <a:r>
              <a:rPr lang="zh-TW" altLang="en-US" dirty="0" smtClean="0"/>
              <a:t>上標字：灰色、</a:t>
            </a:r>
            <a:r>
              <a:rPr lang="en-US" altLang="zh-TW" dirty="0" smtClean="0"/>
              <a:t>0.5em</a:t>
            </a:r>
          </a:p>
          <a:p>
            <a:r>
              <a:rPr lang="zh-TW" altLang="en-US" dirty="0" smtClean="0"/>
              <a:t>表格最下方參考資料的欄位，背景請設定成 </a:t>
            </a:r>
            <a:r>
              <a:rPr lang="en-US" altLang="zh-TW" dirty="0" smtClean="0"/>
              <a:t>“</a:t>
            </a:r>
            <a:r>
              <a:rPr lang="en-US" altLang="zh-TW" b="0" dirty="0" err="1" smtClean="0"/>
              <a:t>palegoldenrod</a:t>
            </a:r>
            <a:r>
              <a:rPr lang="en-US" altLang="zh-TW" b="0" dirty="0" smtClean="0"/>
              <a:t>”</a:t>
            </a:r>
            <a:endParaRPr lang="en-US" altLang="zh-TW" b="0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BDB0-D9E9-414A-8B15-8159AA6E7A8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66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練習一 字型</a:t>
            </a:r>
            <a:r>
              <a:rPr lang="zh-TW" altLang="en-US" dirty="0" smtClean="0"/>
              <a:t>設定結果畫面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484784"/>
            <a:ext cx="10199019" cy="457254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086421" y="6453336"/>
            <a:ext cx="2134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HW2</a:t>
            </a:r>
            <a:r>
              <a:rPr lang="zh-TW" altLang="en-US" dirty="0" smtClean="0"/>
              <a:t>_FontStyle.html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8014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字型</a:t>
            </a:r>
            <a:r>
              <a:rPr lang="zh-TW" altLang="en-US" b="1" dirty="0" smtClean="0"/>
              <a:t>設定</a:t>
            </a:r>
            <a:r>
              <a:rPr lang="en-US" altLang="zh-TW" b="1" dirty="0" smtClean="0"/>
              <a:t>(Font)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0039350" y="295275"/>
            <a:ext cx="628650" cy="768350"/>
          </a:xfrm>
        </p:spPr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4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文字</a:t>
            </a:r>
            <a:r>
              <a:rPr lang="zh-TW" altLang="en-US" dirty="0"/>
              <a:t>效果</a:t>
            </a:r>
            <a:r>
              <a:rPr lang="zh-TW" altLang="en-US" b="1" dirty="0" smtClean="0"/>
              <a:t>屬性</a:t>
            </a:r>
            <a:endParaRPr lang="zh-TW" altLang="en-US" b="1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0039350" y="295275"/>
            <a:ext cx="628650" cy="768350"/>
          </a:xfrm>
        </p:spPr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78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font-style </a:t>
            </a:r>
            <a:r>
              <a:rPr lang="en-US" altLang="zh-TW" dirty="0"/>
              <a:t>( </a:t>
            </a:r>
            <a:r>
              <a:rPr lang="zh-TW" altLang="en-US" dirty="0"/>
              <a:t>正常</a:t>
            </a:r>
            <a:r>
              <a:rPr lang="en-US" altLang="zh-TW" dirty="0"/>
              <a:t>/ </a:t>
            </a:r>
            <a:r>
              <a:rPr lang="zh-TW" altLang="en-US" dirty="0"/>
              <a:t>斜體</a:t>
            </a:r>
            <a:r>
              <a:rPr lang="en-US" altLang="zh-TW" dirty="0"/>
              <a:t>/ </a:t>
            </a:r>
            <a:r>
              <a:rPr lang="zh-TW" altLang="en-US" dirty="0"/>
              <a:t>粗體</a:t>
            </a:r>
            <a:r>
              <a:rPr lang="en-US" altLang="zh-TW" dirty="0"/>
              <a:t>)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675416" y="1104472"/>
            <a:ext cx="10131425" cy="4276726"/>
          </a:xfrm>
        </p:spPr>
        <p:txBody>
          <a:bodyPr/>
          <a:lstStyle/>
          <a:p>
            <a:r>
              <a:rPr lang="zh-TW" altLang="en-US" dirty="0" smtClean="0"/>
              <a:t>對於</a:t>
            </a:r>
            <a:r>
              <a:rPr lang="zh-TW" altLang="en-US" dirty="0"/>
              <a:t>英文字而言</a:t>
            </a:r>
            <a:r>
              <a:rPr lang="en-US" altLang="zh-TW" dirty="0"/>
              <a:t>, italic</a:t>
            </a:r>
            <a:r>
              <a:rPr lang="zh-TW" altLang="en-US" dirty="0"/>
              <a:t>（斜體） 和 </a:t>
            </a:r>
            <a:r>
              <a:rPr lang="en-US" altLang="zh-TW" dirty="0"/>
              <a:t>oblique</a:t>
            </a:r>
            <a:r>
              <a:rPr lang="zh-TW" altLang="en-US" dirty="0"/>
              <a:t>（傾斜） 是兩種不同的字型</a:t>
            </a:r>
            <a:r>
              <a:rPr lang="en-US" altLang="zh-TW" dirty="0"/>
              <a:t>, </a:t>
            </a:r>
            <a:r>
              <a:rPr lang="zh-TW" altLang="en-US" dirty="0"/>
              <a:t>前者是一種特定字型</a:t>
            </a:r>
            <a:r>
              <a:rPr lang="en-US" altLang="zh-TW" dirty="0"/>
              <a:t>, </a:t>
            </a:r>
            <a:r>
              <a:rPr lang="zh-TW" altLang="en-US" dirty="0"/>
              <a:t>亦即在造字時就設計成斜斜的外觀</a:t>
            </a:r>
            <a:r>
              <a:rPr lang="en-US" altLang="zh-TW" dirty="0"/>
              <a:t>, </a:t>
            </a:r>
            <a:r>
              <a:rPr lang="zh-TW" altLang="en-US" dirty="0"/>
              <a:t>這類字型的名稱通常會加上</a:t>
            </a:r>
            <a:r>
              <a:rPr lang="en-US" altLang="zh-TW" dirty="0"/>
              <a:t>『italic』, </a:t>
            </a:r>
            <a:r>
              <a:rPr lang="zh-TW" altLang="en-US" dirty="0"/>
              <a:t>例如：</a:t>
            </a:r>
            <a:r>
              <a:rPr lang="en-US" altLang="zh-TW" dirty="0"/>
              <a:t>『Arial Italic』</a:t>
            </a:r>
            <a:r>
              <a:rPr lang="zh-TW" altLang="en-US" dirty="0"/>
              <a:t>、</a:t>
            </a:r>
            <a:r>
              <a:rPr lang="en-US" altLang="zh-TW" dirty="0"/>
              <a:t>『Bookman Old Style Italic』</a:t>
            </a:r>
            <a:r>
              <a:rPr lang="zh-TW" altLang="en-US" dirty="0"/>
              <a:t>、</a:t>
            </a:r>
            <a:r>
              <a:rPr lang="en-US" altLang="zh-TW" dirty="0"/>
              <a:t>『</a:t>
            </a:r>
            <a:r>
              <a:rPr lang="en-US" altLang="zh-TW" dirty="0" smtClean="0"/>
              <a:t>Times New Roman Italic』</a:t>
            </a:r>
            <a:r>
              <a:rPr lang="zh-TW" altLang="en-US" dirty="0" smtClean="0"/>
              <a:t>等等。</a:t>
            </a:r>
            <a:endParaRPr lang="en-US" altLang="zh-TW" dirty="0" smtClean="0"/>
          </a:p>
          <a:p>
            <a:r>
              <a:rPr lang="zh-TW" altLang="en-US" dirty="0"/>
              <a:t>後者則不是一種特定字型</a:t>
            </a:r>
            <a:r>
              <a:rPr lang="en-US" altLang="zh-TW" dirty="0"/>
              <a:t>, </a:t>
            </a:r>
            <a:r>
              <a:rPr lang="zh-TW" altLang="en-US" dirty="0"/>
              <a:t>只是將正常字予以傾斜。若對於非 </a:t>
            </a:r>
            <a:r>
              <a:rPr lang="en-US" altLang="zh-TW" dirty="0"/>
              <a:t>italic </a:t>
            </a:r>
            <a:r>
              <a:rPr lang="zh-TW" altLang="en-US" dirty="0"/>
              <a:t>字型卻指定了 </a:t>
            </a:r>
            <a:r>
              <a:rPr lang="en-US" altLang="zh-TW" dirty="0"/>
              <a:t>italic </a:t>
            </a:r>
            <a:r>
              <a:rPr lang="zh-TW" altLang="en-US" dirty="0"/>
              <a:t>值</a:t>
            </a:r>
            <a:r>
              <a:rPr lang="en-US" altLang="zh-TW" dirty="0"/>
              <a:t>, </a:t>
            </a:r>
            <a:r>
              <a:rPr lang="zh-TW" altLang="en-US" dirty="0"/>
              <a:t>瀏覽器會自動改用 </a:t>
            </a:r>
            <a:r>
              <a:rPr lang="en-US" altLang="zh-TW" dirty="0"/>
              <a:t>oblique </a:t>
            </a:r>
            <a:r>
              <a:rPr lang="zh-TW" altLang="en-US" dirty="0"/>
              <a:t>值</a:t>
            </a:r>
            <a:r>
              <a:rPr lang="en-US" altLang="zh-TW" dirty="0"/>
              <a:t>, </a:t>
            </a:r>
            <a:r>
              <a:rPr lang="zh-TW" altLang="en-US" dirty="0"/>
              <a:t>將目前使用的字型予以傾斜化。</a:t>
            </a:r>
          </a:p>
          <a:p>
            <a:r>
              <a:rPr lang="zh-TW" altLang="en-US" dirty="0"/>
              <a:t>對於中文字而言</a:t>
            </a:r>
            <a:r>
              <a:rPr lang="en-US" altLang="zh-TW" dirty="0"/>
              <a:t>, </a:t>
            </a:r>
            <a:r>
              <a:rPr lang="zh-TW" altLang="en-US" dirty="0"/>
              <a:t>很少有專門設計成斜體的字型</a:t>
            </a:r>
            <a:r>
              <a:rPr lang="en-US" altLang="zh-TW" dirty="0"/>
              <a:t>, </a:t>
            </a:r>
            <a:r>
              <a:rPr lang="zh-TW" altLang="en-US" dirty="0"/>
              <a:t>所以無論是設為 </a:t>
            </a:r>
            <a:r>
              <a:rPr lang="en-US" altLang="zh-TW" dirty="0"/>
              <a:t>italic </a:t>
            </a:r>
            <a:r>
              <a:rPr lang="zh-TW" altLang="en-US" dirty="0"/>
              <a:t>或 </a:t>
            </a:r>
            <a:r>
              <a:rPr lang="en-US" altLang="zh-TW" dirty="0"/>
              <a:t>oblique </a:t>
            </a:r>
            <a:r>
              <a:rPr lang="zh-TW" altLang="en-US" dirty="0"/>
              <a:t>都沒差別</a:t>
            </a:r>
            <a:r>
              <a:rPr lang="en-US" altLang="zh-TW" dirty="0"/>
              <a:t>, </a:t>
            </a:r>
            <a:r>
              <a:rPr lang="zh-TW" altLang="en-US" dirty="0"/>
              <a:t>所顯示的外觀都是將正常的字型加以傾斜。</a:t>
            </a:r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BDB0-D9E9-414A-8B15-8159AA6E7A8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39207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粗體文字</a:t>
            </a:r>
            <a:r>
              <a:rPr lang="en-US" altLang="zh-TW" dirty="0" smtClean="0"/>
              <a:t>(font-weight )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707561" y="1196752"/>
            <a:ext cx="10109666" cy="4195481"/>
          </a:xfrm>
        </p:spPr>
        <p:txBody>
          <a:bodyPr/>
          <a:lstStyle/>
          <a:p>
            <a:r>
              <a:rPr lang="zh-TW" altLang="en-US" dirty="0"/>
              <a:t>屬性值可以是下兩類：</a:t>
            </a:r>
          </a:p>
          <a:p>
            <a:pPr lvl="1"/>
            <a:r>
              <a:rPr lang="en-US" altLang="zh-TW" b="1" dirty="0"/>
              <a:t>100 </a:t>
            </a:r>
            <a:r>
              <a:rPr lang="zh-TW" altLang="en-US" b="1" dirty="0"/>
              <a:t>、</a:t>
            </a:r>
            <a:r>
              <a:rPr lang="en-US" altLang="zh-TW" b="1" dirty="0"/>
              <a:t>200 </a:t>
            </a:r>
            <a:r>
              <a:rPr lang="zh-TW" altLang="en-US" b="1" dirty="0"/>
              <a:t>、</a:t>
            </a:r>
            <a:r>
              <a:rPr lang="en-US" altLang="zh-TW" b="1" dirty="0"/>
              <a:t>300 </a:t>
            </a:r>
            <a:r>
              <a:rPr lang="zh-TW" altLang="en-US" b="1" dirty="0"/>
              <a:t>、</a:t>
            </a:r>
            <a:r>
              <a:rPr lang="en-US" altLang="zh-TW" b="1" dirty="0"/>
              <a:t>400 </a:t>
            </a:r>
            <a:r>
              <a:rPr lang="zh-TW" altLang="en-US" b="1" dirty="0"/>
              <a:t>、</a:t>
            </a:r>
            <a:r>
              <a:rPr lang="en-US" altLang="zh-TW" b="1" dirty="0"/>
              <a:t>500 </a:t>
            </a:r>
            <a:r>
              <a:rPr lang="zh-TW" altLang="en-US" b="1" dirty="0"/>
              <a:t>、</a:t>
            </a:r>
            <a:r>
              <a:rPr lang="en-US" altLang="zh-TW" b="1" dirty="0"/>
              <a:t>600 </a:t>
            </a:r>
            <a:r>
              <a:rPr lang="zh-TW" altLang="en-US" b="1" dirty="0"/>
              <a:t>、</a:t>
            </a:r>
            <a:r>
              <a:rPr lang="en-US" altLang="zh-TW" b="1" dirty="0"/>
              <a:t>700 </a:t>
            </a:r>
            <a:r>
              <a:rPr lang="zh-TW" altLang="en-US" b="1" dirty="0"/>
              <a:t>、</a:t>
            </a:r>
            <a:r>
              <a:rPr lang="en-US" altLang="zh-TW" b="1" dirty="0"/>
              <a:t>800 </a:t>
            </a:r>
            <a:r>
              <a:rPr lang="zh-TW" altLang="en-US" b="1" dirty="0"/>
              <a:t>、</a:t>
            </a:r>
            <a:r>
              <a:rPr lang="en-US" altLang="zh-TW" b="1" dirty="0"/>
              <a:t>900</a:t>
            </a:r>
          </a:p>
          <a:p>
            <a:pPr lvl="1"/>
            <a:r>
              <a:rPr lang="en-US" altLang="zh-TW" b="1" dirty="0"/>
              <a:t>Lighter</a:t>
            </a:r>
            <a:r>
              <a:rPr lang="zh-TW" altLang="en-US" b="1" dirty="0"/>
              <a:t>（較細）、</a:t>
            </a:r>
            <a:r>
              <a:rPr lang="en-US" altLang="zh-TW" b="1" dirty="0"/>
              <a:t>Normal</a:t>
            </a:r>
            <a:r>
              <a:rPr lang="zh-TW" altLang="en-US" b="1" dirty="0"/>
              <a:t>（</a:t>
            </a:r>
            <a:r>
              <a:rPr lang="zh-TW" altLang="en-US" b="1" dirty="0" smtClean="0"/>
              <a:t>正常</a:t>
            </a:r>
            <a:r>
              <a:rPr lang="zh-TW" altLang="en-US" dirty="0" smtClean="0"/>
              <a:t>粗</a:t>
            </a:r>
            <a:r>
              <a:rPr lang="zh-TW" altLang="en-US" dirty="0"/>
              <a:t>細</a:t>
            </a:r>
            <a:r>
              <a:rPr lang="zh-TW" altLang="en-US" b="1" dirty="0" smtClean="0"/>
              <a:t>）、</a:t>
            </a:r>
            <a:r>
              <a:rPr lang="en-US" altLang="zh-TW" b="1" dirty="0"/>
              <a:t>Bold</a:t>
            </a:r>
            <a:r>
              <a:rPr lang="zh-TW" altLang="en-US" b="1" dirty="0"/>
              <a:t>（加粗）、</a:t>
            </a:r>
            <a:r>
              <a:rPr lang="en-US" altLang="zh-TW" b="1" dirty="0"/>
              <a:t>Bolder</a:t>
            </a:r>
            <a:r>
              <a:rPr lang="zh-TW" altLang="en-US" b="1" dirty="0"/>
              <a:t>（更粗</a:t>
            </a:r>
            <a:r>
              <a:rPr lang="zh-TW" altLang="en-US" b="1" dirty="0" smtClean="0"/>
              <a:t>）</a:t>
            </a:r>
            <a:endParaRPr lang="zh-TW" altLang="en-US" b="1" dirty="0"/>
          </a:p>
          <a:p>
            <a:pPr marL="457207" lvl="1" indent="0">
              <a:buNone/>
            </a:pP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BDB0-D9E9-414A-8B15-8159AA6E7A8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343472" y="2636912"/>
            <a:ext cx="6768752" cy="83099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92D050"/>
                </a:solidFill>
                <a:latin typeface="Courier" pitchFamily="-102" charset="0"/>
              </a:rPr>
              <a:t>font-weight:</a:t>
            </a:r>
            <a:r>
              <a:rPr lang="zh-TW" altLang="en-US" sz="2400" b="1" dirty="0">
                <a:solidFill>
                  <a:srgbClr val="92D050"/>
                </a:solidFill>
                <a:latin typeface="Courier" pitchFamily="-102" charset="0"/>
              </a:rPr>
              <a:t> </a:t>
            </a:r>
            <a:r>
              <a:rPr lang="en-US" altLang="zh-TW" sz="2400" b="1" dirty="0">
                <a:solidFill>
                  <a:srgbClr val="FFFF00"/>
                </a:solidFill>
                <a:latin typeface="Courier" pitchFamily="-102" charset="0"/>
              </a:rPr>
              <a:t>400</a:t>
            </a:r>
            <a:r>
              <a:rPr lang="en-US" altLang="zh-TW" sz="2400" b="1" dirty="0" smtClean="0">
                <a:solidFill>
                  <a:srgbClr val="FFFF00"/>
                </a:solidFill>
                <a:latin typeface="Courier" pitchFamily="-102" charset="0"/>
              </a:rPr>
              <a:t>%;  </a:t>
            </a:r>
          </a:p>
          <a:p>
            <a:r>
              <a:rPr lang="en-US" altLang="zh-TW" sz="2400" b="1" dirty="0" smtClean="0">
                <a:solidFill>
                  <a:srgbClr val="92D050"/>
                </a:solidFill>
                <a:latin typeface="Courier" pitchFamily="-102" charset="0"/>
              </a:rPr>
              <a:t>font-weight: </a:t>
            </a:r>
            <a:r>
              <a:rPr lang="en-US" altLang="zh-TW" sz="2400" b="1" dirty="0" smtClean="0">
                <a:solidFill>
                  <a:srgbClr val="FFFF00"/>
                </a:solidFill>
                <a:latin typeface="Courier" pitchFamily="-102" charset="0"/>
              </a:rPr>
              <a:t>bolder</a:t>
            </a:r>
            <a:r>
              <a:rPr lang="en-US" altLang="zh-TW" dirty="0">
                <a:solidFill>
                  <a:srgbClr val="FFFF00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63728866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粗體文字</a:t>
            </a:r>
            <a:r>
              <a:rPr lang="en-US" altLang="zh-TW" dirty="0"/>
              <a:t>(font-weight )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BDB0-D9E9-414A-8B15-8159AA6E7A8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11" y="1484138"/>
            <a:ext cx="4944988" cy="424180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2252663"/>
            <a:ext cx="3200400" cy="28003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207843" y="6478153"/>
            <a:ext cx="3008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sample_CSS_FontWeight.html</a:t>
            </a:r>
          </a:p>
        </p:txBody>
      </p:sp>
    </p:spTree>
    <p:extLst>
      <p:ext uri="{BB962C8B-B14F-4D97-AF65-F5344CB8AC3E}">
        <p14:creationId xmlns:p14="http://schemas.microsoft.com/office/powerpoint/2010/main" val="2644079635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斜體文字</a:t>
            </a:r>
            <a:r>
              <a:rPr lang="en-US" altLang="zh-TW" dirty="0"/>
              <a:t>(</a:t>
            </a:r>
            <a:r>
              <a:rPr lang="en-US" altLang="zh-TW" dirty="0" smtClean="0"/>
              <a:t>font-style 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1957" y="1268760"/>
            <a:ext cx="10131425" cy="4276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 smtClean="0"/>
              <a:t>於斜體文字的設定，有六個屬性，但其中有比較明顯差異者只有三個，因此這邊只列出三個屬性來進行解說</a:t>
            </a:r>
            <a:endParaRPr lang="en-US" altLang="zh-TW" sz="2400" dirty="0" smtClean="0"/>
          </a:p>
          <a:p>
            <a:pPr lvl="1"/>
            <a:r>
              <a:rPr lang="en-US" altLang="zh-TW" sz="2400" dirty="0" smtClean="0"/>
              <a:t>normal</a:t>
            </a:r>
            <a:r>
              <a:rPr lang="zh-TW" altLang="en-US" sz="2400" dirty="0" smtClean="0"/>
              <a:t>：文字以正常的樣式顯示</a:t>
            </a:r>
            <a:endParaRPr lang="en-US" altLang="zh-TW" sz="2400" dirty="0" smtClean="0"/>
          </a:p>
          <a:p>
            <a:pPr lvl="1"/>
            <a:r>
              <a:rPr lang="en-US" altLang="zh-TW" sz="2400" dirty="0" smtClean="0"/>
              <a:t>Italic</a:t>
            </a:r>
            <a:r>
              <a:rPr lang="zh-TW" altLang="en-US" sz="2400" dirty="0" smtClean="0"/>
              <a:t>：文字呈現斜體</a:t>
            </a:r>
            <a:endParaRPr lang="en-US" altLang="zh-TW" sz="2400" dirty="0" smtClean="0"/>
          </a:p>
          <a:p>
            <a:pPr lvl="1"/>
            <a:r>
              <a:rPr lang="en-US" altLang="zh-TW" sz="2400" dirty="0" smtClean="0"/>
              <a:t>oblique</a:t>
            </a:r>
            <a:r>
              <a:rPr lang="zh-TW" altLang="en-US" sz="2400" dirty="0" smtClean="0"/>
              <a:t>：使文字呈現傾斜體</a:t>
            </a:r>
            <a:endParaRPr lang="en-US" altLang="zh-TW" sz="2400" dirty="0" smtClean="0"/>
          </a:p>
          <a:p>
            <a:endParaRPr lang="en-US" altLang="zh-TW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3647869"/>
            <a:ext cx="2762250" cy="29241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2041254"/>
            <a:ext cx="4060690" cy="453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9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大寫和小寫</a:t>
            </a:r>
            <a:r>
              <a:rPr lang="en-US" altLang="zh-TW" sz="4000" dirty="0" smtClean="0"/>
              <a:t>(text-transform)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透過屬性值，來改變文字的大小寫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Uppercase</a:t>
            </a:r>
            <a:r>
              <a:rPr lang="zh-TW" altLang="en-US" dirty="0" smtClean="0"/>
              <a:t>：讓文字以大寫的方式呈現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lowercase</a:t>
            </a:r>
            <a:r>
              <a:rPr lang="zh-TW" altLang="en-US" dirty="0"/>
              <a:t>：讓文字</a:t>
            </a:r>
            <a:r>
              <a:rPr lang="zh-TW" altLang="en-US" dirty="0" smtClean="0"/>
              <a:t>以</a:t>
            </a:r>
            <a:r>
              <a:rPr lang="zh-TW" altLang="en-US" dirty="0"/>
              <a:t>小</a:t>
            </a:r>
            <a:r>
              <a:rPr lang="zh-TW" altLang="en-US" dirty="0" smtClean="0"/>
              <a:t>寫</a:t>
            </a:r>
            <a:r>
              <a:rPr lang="zh-TW" altLang="en-US" dirty="0"/>
              <a:t>的方式</a:t>
            </a:r>
            <a:r>
              <a:rPr lang="zh-TW" altLang="en-US" dirty="0" smtClean="0"/>
              <a:t>呈現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Capitalize</a:t>
            </a:r>
            <a:r>
              <a:rPr lang="zh-TW" altLang="en-US" dirty="0" smtClean="0"/>
              <a:t>：讓每個字的第一個字母變成大寫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5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大寫和小寫</a:t>
            </a:r>
            <a:r>
              <a:rPr lang="en-US" altLang="zh-TW" dirty="0"/>
              <a:t>(text-transform)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8846092" y="6488668"/>
            <a:ext cx="3313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sample_CSS_Text-Transform.html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397571"/>
            <a:ext cx="6084240" cy="495697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32699"/>
            <a:ext cx="5637935" cy="23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4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底線和</a:t>
            </a:r>
            <a:r>
              <a:rPr lang="zh-TW" altLang="en-US" sz="4000" dirty="0"/>
              <a:t>刪節線</a:t>
            </a:r>
            <a:r>
              <a:rPr lang="en-US" altLang="zh-TW" sz="4000" dirty="0"/>
              <a:t>(text-decoration)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在文章當中，我們有時必須加上底線或刪除線，此時可用</a:t>
            </a:r>
            <a:r>
              <a:rPr lang="en-US" altLang="zh-TW" sz="2400" dirty="0" smtClean="0">
                <a:solidFill>
                  <a:srgbClr val="FFFF00"/>
                </a:solidFill>
              </a:rPr>
              <a:t>text-decoration</a:t>
            </a:r>
            <a:r>
              <a:rPr lang="zh-TW" altLang="en-US" dirty="0" smtClean="0"/>
              <a:t>的屬性來進行設定</a:t>
            </a:r>
            <a:endParaRPr lang="en-US" altLang="zh-TW" dirty="0" smtClean="0"/>
          </a:p>
          <a:p>
            <a:pPr lvl="1"/>
            <a:endParaRPr lang="zh-TW" altLang="en-US" u="sng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584182"/>
              </p:ext>
            </p:extLst>
          </p:nvPr>
        </p:nvGraphicFramePr>
        <p:xfrm>
          <a:off x="2063552" y="2492896"/>
          <a:ext cx="7776864" cy="309634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755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0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02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屬性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屬性說明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580"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none</a:t>
                      </a:r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不加任何屬性</a:t>
                      </a:r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580"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underline</a:t>
                      </a:r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加底線</a:t>
                      </a:r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580">
                <a:tc>
                  <a:txBody>
                    <a:bodyPr/>
                    <a:lstStyle/>
                    <a:p>
                      <a:r>
                        <a:rPr lang="en-US" altLang="zh-TW" sz="2000" dirty="0" err="1" smtClean="0"/>
                        <a:t>overline</a:t>
                      </a:r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加頂線</a:t>
                      </a:r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580"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line-through</a:t>
                      </a:r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刪除線</a:t>
                      </a:r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18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底線和刪節線</a:t>
            </a:r>
            <a:r>
              <a:rPr lang="en-US" altLang="zh-TW" dirty="0"/>
              <a:t>(text-decoration)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68" y="1988840"/>
            <a:ext cx="5676145" cy="320380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7" y="1576388"/>
            <a:ext cx="4810125" cy="41529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826330" y="6488668"/>
            <a:ext cx="3360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sample_CSS_Text-decraction.html</a:t>
            </a:r>
          </a:p>
        </p:txBody>
      </p:sp>
    </p:spTree>
    <p:extLst>
      <p:ext uri="{BB962C8B-B14F-4D97-AF65-F5344CB8AC3E}">
        <p14:creationId xmlns:p14="http://schemas.microsoft.com/office/powerpoint/2010/main" val="52036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對齊</a:t>
            </a:r>
            <a:r>
              <a:rPr lang="en-US" altLang="zh-TW" sz="4000" dirty="0" smtClean="0"/>
              <a:t>(text-align)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控制文字的對齊方式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left:</a:t>
            </a:r>
            <a:r>
              <a:rPr lang="zh-TW" altLang="en-US" dirty="0" smtClean="0"/>
              <a:t>靠左對齊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Center:</a:t>
            </a:r>
            <a:r>
              <a:rPr lang="zh-TW" altLang="en-US" dirty="0" smtClean="0"/>
              <a:t>置中對齊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Right:</a:t>
            </a:r>
            <a:r>
              <a:rPr lang="zh-TW" altLang="en-US" dirty="0" smtClean="0"/>
              <a:t>靠右對齊</a:t>
            </a:r>
            <a:endParaRPr lang="en-US" altLang="zh-TW" dirty="0" smtClean="0"/>
          </a:p>
          <a:p>
            <a:pPr lvl="1"/>
            <a:r>
              <a:rPr lang="en-US" altLang="zh-TW" dirty="0"/>
              <a:t> </a:t>
            </a:r>
            <a:r>
              <a:rPr lang="en-US" altLang="zh-TW" dirty="0" smtClean="0"/>
              <a:t>justify</a:t>
            </a:r>
            <a:r>
              <a:rPr lang="zh-TW" altLang="en-US" dirty="0" smtClean="0"/>
              <a:t>：除了最後一行之外，每一行都會占據整個容器的寬度，相當於</a:t>
            </a:r>
            <a:r>
              <a:rPr lang="en-US" altLang="zh-TW" dirty="0" smtClean="0"/>
              <a:t>word</a:t>
            </a:r>
            <a:r>
              <a:rPr lang="zh-TW" altLang="en-US" dirty="0" smtClean="0"/>
              <a:t>當中的分散對齊功能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5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文字屬性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控制文字外觀的屬性共分兩類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字體和外觀的屬性，例如：字體樣式、粗體、斜體、文字大小等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文字的效果屬性，例如：間距、顏色等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53960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64" y="1412776"/>
            <a:ext cx="5238750" cy="48768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對齊</a:t>
            </a:r>
            <a:r>
              <a:rPr lang="en-US" altLang="zh-TW" dirty="0"/>
              <a:t>(text-align)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08" y="3669795"/>
            <a:ext cx="7047012" cy="257647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351940" y="6489673"/>
            <a:ext cx="2815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sample_CSS_Text-align.html</a:t>
            </a:r>
          </a:p>
        </p:txBody>
      </p:sp>
    </p:spTree>
    <p:extLst>
      <p:ext uri="{BB962C8B-B14F-4D97-AF65-F5344CB8AC3E}">
        <p14:creationId xmlns:p14="http://schemas.microsoft.com/office/powerpoint/2010/main" val="405828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垂直對齊</a:t>
            </a:r>
            <a:r>
              <a:rPr lang="en-US" altLang="zh-TW" sz="4000" dirty="0" smtClean="0"/>
              <a:t>(Vertical-align)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此屬性比較常被用在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img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、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em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或是</a:t>
            </a:r>
            <a:r>
              <a:rPr lang="en-US" altLang="zh-TW" dirty="0" smtClean="0"/>
              <a:t>&lt;strong&gt;</a:t>
            </a:r>
            <a:r>
              <a:rPr lang="zh-TW" altLang="en-US" dirty="0" smtClean="0"/>
              <a:t>這樣的行內元素上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634547"/>
            <a:ext cx="3600400" cy="221375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37" y="5386529"/>
            <a:ext cx="9467850" cy="7239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76" y="2324269"/>
            <a:ext cx="4085718" cy="274303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077166" y="6453336"/>
            <a:ext cx="3139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sample_CSS_Vertical-align.html</a:t>
            </a:r>
          </a:p>
        </p:txBody>
      </p:sp>
    </p:spTree>
    <p:extLst>
      <p:ext uri="{BB962C8B-B14F-4D97-AF65-F5344CB8AC3E}">
        <p14:creationId xmlns:p14="http://schemas.microsoft.com/office/powerpoint/2010/main" val="260713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文字縮排</a:t>
            </a:r>
            <a:r>
              <a:rPr lang="en-US" altLang="zh-TW" sz="4000" dirty="0" smtClean="0"/>
              <a:t>(text-indent)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文字縮排屬性可讓你縮排元素當中的第一行文字</a:t>
            </a:r>
            <a:endParaRPr lang="en-US" altLang="zh-TW" dirty="0" smtClean="0"/>
          </a:p>
          <a:p>
            <a:r>
              <a:rPr lang="zh-TW" altLang="en-US" dirty="0" smtClean="0"/>
              <a:t>縮排的</a:t>
            </a:r>
            <a:r>
              <a:rPr lang="zh-TW" altLang="en-US" dirty="0"/>
              <a:t>量</a:t>
            </a:r>
            <a:r>
              <a:rPr lang="zh-TW" altLang="en-US" dirty="0" smtClean="0"/>
              <a:t>可以用許多方式，一般建議用</a:t>
            </a:r>
            <a:r>
              <a:rPr lang="en-US" altLang="zh-TW" dirty="0" err="1" smtClean="0"/>
              <a:t>em</a:t>
            </a:r>
            <a:r>
              <a:rPr lang="zh-TW" altLang="en-US" dirty="0" smtClean="0"/>
              <a:t>為單位進行設定</a:t>
            </a:r>
            <a:endParaRPr lang="en-US" altLang="zh-TW" dirty="0" smtClean="0"/>
          </a:p>
          <a:p>
            <a:r>
              <a:rPr lang="zh-TW" altLang="en-US" dirty="0" smtClean="0"/>
              <a:t>屬性值可以是負的，當數值是負的時候，文字會被推到網頁之外</a:t>
            </a:r>
            <a:r>
              <a:rPr lang="en-US" altLang="zh-TW" dirty="0" smtClean="0"/>
              <a:t>(</a:t>
            </a:r>
            <a:r>
              <a:rPr lang="zh-TW" altLang="en-US" dirty="0" smtClean="0"/>
              <a:t>可看一下範例的</a:t>
            </a:r>
            <a:r>
              <a:rPr lang="en-US" altLang="zh-TW" dirty="0" smtClean="0"/>
              <a:t>h1</a:t>
            </a:r>
            <a:r>
              <a:rPr lang="zh-TW" altLang="en-US" dirty="0" smtClean="0"/>
              <a:t>結果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767408" y="2978835"/>
            <a:ext cx="10949807" cy="3854300"/>
            <a:chOff x="767408" y="2978835"/>
            <a:chExt cx="10949807" cy="38543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b="1147"/>
            <a:stretch/>
          </p:blipFill>
          <p:spPr>
            <a:xfrm>
              <a:off x="767408" y="3266867"/>
              <a:ext cx="4939550" cy="295592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978835"/>
              <a:ext cx="5621215" cy="38543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127448" y="5499115"/>
              <a:ext cx="2304256" cy="683973"/>
            </a:xfrm>
            <a:prstGeom prst="rect">
              <a:avLst/>
            </a:prstGeom>
            <a:noFill/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6096000" y="5067067"/>
              <a:ext cx="2186234" cy="611965"/>
            </a:xfrm>
            <a:prstGeom prst="rect">
              <a:avLst/>
            </a:prstGeom>
            <a:noFill/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27448" y="4652679"/>
              <a:ext cx="2304256" cy="683973"/>
            </a:xfrm>
            <a:prstGeom prst="rect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103280" y="3680965"/>
              <a:ext cx="2304256" cy="683973"/>
            </a:xfrm>
            <a:prstGeom prst="rect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415480" y="3365230"/>
              <a:ext cx="2304256" cy="441013"/>
            </a:xfrm>
            <a:prstGeom prst="rect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103280" y="3079058"/>
              <a:ext cx="2304256" cy="441013"/>
            </a:xfrm>
            <a:prstGeom prst="rect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68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陰影</a:t>
            </a:r>
            <a:r>
              <a:rPr lang="en-US" altLang="zh-TW" sz="4000" dirty="0"/>
              <a:t>(Text Shadow)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Text Shadow</a:t>
            </a:r>
            <a:r>
              <a:rPr lang="zh-TW" altLang="en-US" dirty="0" smtClean="0"/>
              <a:t>用途是製作一道陰影</a:t>
            </a:r>
            <a:endParaRPr lang="en-US" altLang="zh-TW" dirty="0" smtClean="0"/>
          </a:p>
          <a:p>
            <a:r>
              <a:rPr lang="zh-TW" altLang="en-US" dirty="0" smtClean="0"/>
              <a:t>此屬性必須配合背景顏色設定</a:t>
            </a:r>
            <a:endParaRPr lang="en-US" altLang="zh-TW" dirty="0" smtClean="0"/>
          </a:p>
          <a:p>
            <a:r>
              <a:rPr lang="zh-TW" altLang="en-US" dirty="0" smtClean="0"/>
              <a:t>此屬性的內容也較</a:t>
            </a:r>
            <a:r>
              <a:rPr lang="zh-TW" altLang="en-US" dirty="0"/>
              <a:t>複雜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263352" y="3469085"/>
            <a:ext cx="11136560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4800" b="1" dirty="0">
                <a:solidFill>
                  <a:srgbClr val="92D050"/>
                </a:solidFill>
                <a:latin typeface="Consolas" panose="020B0609020204030204" pitchFamily="49" charset="0"/>
              </a:rPr>
              <a:t>text-shadow:</a:t>
            </a:r>
            <a:r>
              <a:rPr lang="en-US" altLang="zh-TW" sz="4800" b="1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4800" b="1" dirty="0">
                <a:solidFill>
                  <a:srgbClr val="FFFF00"/>
                </a:solidFill>
                <a:latin typeface="Consolas" panose="020B0609020204030204" pitchFamily="49" charset="0"/>
              </a:rPr>
              <a:t>1px</a:t>
            </a:r>
            <a:r>
              <a:rPr lang="en-US" altLang="zh-TW" sz="4800" b="1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4800" b="1" dirty="0" err="1">
                <a:solidFill>
                  <a:srgbClr val="FFC000"/>
                </a:solidFill>
                <a:latin typeface="Consolas" panose="020B0609020204030204" pitchFamily="49" charset="0"/>
              </a:rPr>
              <a:t>1px</a:t>
            </a:r>
            <a:r>
              <a:rPr lang="en-US" altLang="zh-TW" sz="4800" b="1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4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3px</a:t>
            </a:r>
            <a:r>
              <a:rPr lang="en-US" altLang="zh-TW" sz="4800" b="1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4800" b="1" dirty="0">
                <a:solidFill>
                  <a:srgbClr val="FF0000"/>
                </a:solidFill>
                <a:latin typeface="Consolas" panose="020B0609020204030204" pitchFamily="49" charset="0"/>
              </a:rPr>
              <a:t>#666666;</a:t>
            </a:r>
            <a:endParaRPr lang="en-US" altLang="zh-TW" sz="4800" b="1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4727848" y="4437112"/>
            <a:ext cx="951658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391472" y="4586724"/>
            <a:ext cx="15841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水平偏移量</a:t>
            </a:r>
            <a:endParaRPr lang="zh-TW" altLang="en-US" sz="32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23991" y="4542220"/>
            <a:ext cx="1245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垂直位置</a:t>
            </a:r>
            <a:endParaRPr lang="zh-TW" altLang="en-US" sz="32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264149" y="4505041"/>
            <a:ext cx="15841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陰影的模糊量</a:t>
            </a:r>
            <a:endParaRPr lang="zh-TW" alt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6170748" y="4437112"/>
            <a:ext cx="951658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7459286" y="4436151"/>
            <a:ext cx="951658" cy="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848325" y="4436151"/>
            <a:ext cx="228823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9230545" y="4540298"/>
            <a:ext cx="15841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陰影</a:t>
            </a:r>
            <a:endParaRPr lang="en-US" altLang="zh-TW" sz="32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顏色</a:t>
            </a:r>
            <a:endParaRPr lang="zh-TW" altLang="en-US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8605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陰影</a:t>
            </a:r>
            <a:r>
              <a:rPr lang="en-US" altLang="zh-TW" sz="4000" dirty="0" smtClean="0"/>
              <a:t>(Text Shadow)</a:t>
            </a:r>
            <a:endParaRPr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944" y="1988839"/>
            <a:ext cx="4610100" cy="398145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207405"/>
            <a:ext cx="3442423" cy="554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6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距離</a:t>
            </a:r>
            <a:r>
              <a:rPr lang="en-US" altLang="zh-TW" dirty="0" smtClean="0"/>
              <a:t>(spacing)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6359525"/>
            <a:ext cx="550863" cy="377825"/>
          </a:xfrm>
        </p:spPr>
        <p:txBody>
          <a:bodyPr/>
          <a:lstStyle/>
          <a:p>
            <a:fld id="{D57F1E4F-1CFF-5643-939E-02111984F56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3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行距</a:t>
            </a:r>
            <a:r>
              <a:rPr lang="en-US" altLang="zh-TW" dirty="0" smtClean="0"/>
              <a:t>(line-height )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685802" y="1124744"/>
            <a:ext cx="10954814" cy="5544616"/>
          </a:xfrm>
        </p:spPr>
        <p:txBody>
          <a:bodyPr/>
          <a:lstStyle/>
          <a:p>
            <a:pPr lvl="1"/>
            <a:r>
              <a:rPr lang="zh-TW" altLang="en-US" dirty="0" smtClean="0"/>
              <a:t>文字之間行與行的垂直距離，數字越大，則文字上下行的行距也就愈大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增加行距，會讓網頁文字更加容易閱讀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一般來說，行與行間的垂直空間，應該要比每個字間的空間大，這樣才有助於視線沿著行水平的移動，而非上下移動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由於使用者可在瀏覽器中，調整瀏覽字體的大小，因此建議設定的時候，採用</a:t>
            </a:r>
            <a:r>
              <a:rPr lang="en-US" altLang="zh-TW" dirty="0" err="1" smtClean="0">
                <a:solidFill>
                  <a:srgbClr val="FFFF00"/>
                </a:solidFill>
              </a:rPr>
              <a:t>em</a:t>
            </a:r>
            <a:r>
              <a:rPr lang="zh-TW" altLang="en-US" dirty="0" smtClean="0"/>
              <a:t>為單位，以免使用者調整字體後，行距會受到影響，造成排版上的問題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一般來說建議</a:t>
            </a:r>
            <a:r>
              <a:rPr lang="en-US" altLang="zh-TW" dirty="0" smtClean="0"/>
              <a:t>1.4 </a:t>
            </a:r>
            <a:r>
              <a:rPr lang="zh-TW" altLang="en-US" dirty="0" smtClean="0"/>
              <a:t>至 </a:t>
            </a:r>
            <a:r>
              <a:rPr lang="en-US" altLang="zh-TW" dirty="0" smtClean="0"/>
              <a:t>1.5em </a:t>
            </a:r>
            <a:r>
              <a:rPr lang="zh-TW" altLang="en-US" dirty="0" smtClean="0"/>
              <a:t>是個不錯的設定</a:t>
            </a:r>
            <a:endParaRPr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BDB0-D9E9-414A-8B15-8159AA6E7A84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2351584" y="1712969"/>
            <a:ext cx="5256584" cy="1440167"/>
            <a:chOff x="3215680" y="1973113"/>
            <a:chExt cx="5256584" cy="1659319"/>
          </a:xfrm>
        </p:grpSpPr>
        <p:sp>
          <p:nvSpPr>
            <p:cNvPr id="17" name="矩形 16"/>
            <p:cNvSpPr/>
            <p:nvPr/>
          </p:nvSpPr>
          <p:spPr>
            <a:xfrm>
              <a:off x="3215680" y="1973113"/>
              <a:ext cx="5256584" cy="1659319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3624811" y="2028950"/>
              <a:ext cx="4088148" cy="1401123"/>
              <a:chOff x="3664537" y="2224865"/>
              <a:chExt cx="4088148" cy="1401123"/>
            </a:xfrm>
          </p:grpSpPr>
          <p:sp>
            <p:nvSpPr>
              <p:cNvPr id="7" name="文字方塊 6"/>
              <p:cNvSpPr txBox="1"/>
              <p:nvPr/>
            </p:nvSpPr>
            <p:spPr>
              <a:xfrm>
                <a:off x="3664537" y="2224865"/>
                <a:ext cx="40847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人生短短幾個秋 </a:t>
                </a:r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不</a:t>
                </a:r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醉</a:t>
                </a:r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不罷休</a:t>
                </a:r>
                <a:endPara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3664537" y="3164323"/>
                <a:ext cx="40318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b="1">
                    <a:latin typeface="微軟正黑體" panose="020B0604030504040204" pitchFamily="34" charset="-120"/>
                    <a:ea typeface="微軟正黑體" panose="020B0604030504040204" pitchFamily="34" charset="-120"/>
                  </a:defRPr>
                </a:lvl1pPr>
              </a:lstStyle>
              <a:p>
                <a:r>
                  <a:rPr lang="zh-TW" altLang="en-US" dirty="0"/>
                  <a:t>東邊我的美人啊  西邊黃河流</a:t>
                </a:r>
              </a:p>
            </p:txBody>
          </p:sp>
          <p:cxnSp>
            <p:nvCxnSpPr>
              <p:cNvPr id="13" name="直線接點 12"/>
              <p:cNvCxnSpPr/>
              <p:nvPr/>
            </p:nvCxnSpPr>
            <p:spPr>
              <a:xfrm flipV="1">
                <a:off x="3664537" y="2668075"/>
                <a:ext cx="4088148" cy="18454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/>
              <p:nvPr/>
            </p:nvCxnSpPr>
            <p:spPr>
              <a:xfrm flipV="1">
                <a:off x="3664537" y="3059233"/>
                <a:ext cx="4088148" cy="18454"/>
              </a:xfrm>
              <a:prstGeom prst="line">
                <a:avLst/>
              </a:pr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直線圖說文字 2 (加上強調線) 18"/>
          <p:cNvSpPr/>
          <p:nvPr/>
        </p:nvSpPr>
        <p:spPr>
          <a:xfrm>
            <a:off x="8121822" y="2141578"/>
            <a:ext cx="2304256" cy="720080"/>
          </a:xfrm>
          <a:prstGeom prst="accentCallout2">
            <a:avLst>
              <a:gd name="adj1" fmla="val 28206"/>
              <a:gd name="adj2" fmla="val -5800"/>
              <a:gd name="adj3" fmla="val 18750"/>
              <a:gd name="adj4" fmla="val -16667"/>
              <a:gd name="adj5" fmla="val 30094"/>
              <a:gd name="adj6" fmla="val -54688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行距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627842291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行距</a:t>
            </a:r>
            <a:r>
              <a:rPr lang="en-US" altLang="zh-TW" dirty="0"/>
              <a:t>(line-height 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37</a:t>
            </a:fld>
            <a:endParaRPr 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t="-1" b="1131"/>
          <a:stretch/>
        </p:blipFill>
        <p:spPr>
          <a:xfrm>
            <a:off x="3131005" y="1117456"/>
            <a:ext cx="5328592" cy="303696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268827" y="6472061"/>
            <a:ext cx="2923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sample_CSS_LineHeight.html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b="71453"/>
          <a:stretch/>
        </p:blipFill>
        <p:spPr>
          <a:xfrm>
            <a:off x="612830" y="4421748"/>
            <a:ext cx="3296419" cy="176647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t="32548" b="33383"/>
          <a:stretch/>
        </p:blipFill>
        <p:spPr>
          <a:xfrm>
            <a:off x="4412514" y="4250905"/>
            <a:ext cx="3296419" cy="210815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t="67922" b="3531"/>
          <a:stretch/>
        </p:blipFill>
        <p:spPr>
          <a:xfrm>
            <a:off x="8168147" y="4421748"/>
            <a:ext cx="3296419" cy="17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9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字母與字的間距</a:t>
            </a:r>
            <a:r>
              <a:rPr lang="en-US" altLang="zh-TW" dirty="0" smtClean="0"/>
              <a:t>(letter-spacing and word-Spacing)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字母</a:t>
            </a:r>
            <a:r>
              <a:rPr lang="zh-TW" altLang="en-US" sz="2400" dirty="0"/>
              <a:t>間</a:t>
            </a:r>
            <a:r>
              <a:rPr lang="zh-TW" altLang="en-US" sz="2400" dirty="0" smtClean="0"/>
              <a:t>距：是文字設計的專有名詞指的是每個字母之間的距離，字距可使用</a:t>
            </a:r>
            <a:r>
              <a:rPr lang="en-US" altLang="zh-TW" sz="2400" dirty="0" smtClean="0">
                <a:solidFill>
                  <a:srgbClr val="FFFF00"/>
                </a:solidFill>
              </a:rPr>
              <a:t>letter-spacing</a:t>
            </a:r>
            <a:r>
              <a:rPr lang="zh-TW" altLang="en-US" sz="2400" dirty="0" smtClean="0"/>
              <a:t>屬性來進行控制。</a:t>
            </a:r>
            <a:endParaRPr lang="en-US" altLang="zh-TW" sz="2400" dirty="0" smtClean="0"/>
          </a:p>
          <a:p>
            <a:r>
              <a:rPr lang="zh-TW" altLang="en-US" sz="2400" dirty="0" smtClean="0"/>
              <a:t>字距：每一個文字當中的間距，在英文中就是完整的文字，可用</a:t>
            </a:r>
            <a:r>
              <a:rPr lang="en-US" altLang="zh-TW" sz="2400" dirty="0" smtClean="0">
                <a:solidFill>
                  <a:srgbClr val="FFFF00"/>
                </a:solidFill>
              </a:rPr>
              <a:t>Word- Spacing</a:t>
            </a:r>
            <a:r>
              <a:rPr lang="zh-TW" altLang="en-US" sz="2400" dirty="0" smtClean="0"/>
              <a:t>來進行控制</a:t>
            </a:r>
            <a:endParaRPr lang="en-US" altLang="zh-TW" sz="2400" dirty="0" smtClean="0"/>
          </a:p>
          <a:p>
            <a:r>
              <a:rPr lang="zh-TW" altLang="en-US" sz="2400" dirty="0" smtClean="0"/>
              <a:t>建議控制的時候，還是採用</a:t>
            </a:r>
            <a:r>
              <a:rPr lang="en-US" altLang="zh-TW" sz="2400" dirty="0" err="1" smtClean="0">
                <a:solidFill>
                  <a:srgbClr val="FFFF00"/>
                </a:solidFill>
              </a:rPr>
              <a:t>em</a:t>
            </a:r>
            <a:r>
              <a:rPr lang="zh-TW" altLang="en-US" sz="2400" dirty="0" smtClean="0"/>
              <a:t>作為單位，會比較妥當</a:t>
            </a:r>
            <a:endParaRPr lang="en-US" altLang="zh-TW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65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790" y="132681"/>
            <a:ext cx="11881780" cy="925844"/>
          </a:xfrm>
        </p:spPr>
        <p:txBody>
          <a:bodyPr>
            <a:noAutofit/>
          </a:bodyPr>
          <a:lstStyle/>
          <a:p>
            <a:r>
              <a:rPr lang="zh-TW" altLang="en-US" sz="4000" dirty="0"/>
              <a:t>字母與字的間距</a:t>
            </a:r>
            <a:r>
              <a:rPr lang="en-US" altLang="zh-TW" sz="4000" dirty="0"/>
              <a:t>(letter-spacing and word-Spacing)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67408" y="6228526"/>
            <a:ext cx="10131425" cy="830579"/>
          </a:xfrm>
        </p:spPr>
        <p:txBody>
          <a:bodyPr>
            <a:normAutofit/>
          </a:bodyPr>
          <a:lstStyle/>
          <a:p>
            <a:r>
              <a:rPr lang="zh-TW" altLang="en-US" sz="1800" dirty="0" smtClean="0">
                <a:solidFill>
                  <a:srgbClr val="FFFF00"/>
                </a:solidFill>
              </a:rPr>
              <a:t>在這個例子當中，我們會發現在中文，文字的間距必須採用</a:t>
            </a:r>
            <a:r>
              <a:rPr lang="en-US" altLang="zh-TW" sz="1800" dirty="0" smtClean="0">
                <a:solidFill>
                  <a:srgbClr val="FFFF00"/>
                </a:solidFill>
              </a:rPr>
              <a:t>letter-space</a:t>
            </a:r>
            <a:r>
              <a:rPr lang="zh-TW" altLang="en-US" sz="1800" dirty="0" smtClean="0">
                <a:solidFill>
                  <a:srgbClr val="FFFF00"/>
                </a:solidFill>
              </a:rPr>
              <a:t>設定</a:t>
            </a:r>
            <a:endParaRPr lang="zh-TW" altLang="en-US" sz="1800" dirty="0">
              <a:solidFill>
                <a:srgbClr val="FFFF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57264"/>
          <a:stretch/>
        </p:blipFill>
        <p:spPr>
          <a:xfrm>
            <a:off x="2063552" y="1123938"/>
            <a:ext cx="2829001" cy="16583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338" y="3404381"/>
            <a:ext cx="4035427" cy="261733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b="2599"/>
          <a:stretch/>
        </p:blipFill>
        <p:spPr>
          <a:xfrm>
            <a:off x="6384032" y="3404381"/>
            <a:ext cx="4052887" cy="263998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-2021" t="45539" r="2021" b="5687"/>
          <a:stretch/>
        </p:blipFill>
        <p:spPr>
          <a:xfrm>
            <a:off x="6862079" y="922095"/>
            <a:ext cx="3222300" cy="215579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018695" y="6463383"/>
            <a:ext cx="3173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sample_CSS_Font_Spacing.html</a:t>
            </a:r>
          </a:p>
        </p:txBody>
      </p:sp>
    </p:spTree>
    <p:extLst>
      <p:ext uri="{BB962C8B-B14F-4D97-AF65-F5344CB8AC3E}">
        <p14:creationId xmlns:p14="http://schemas.microsoft.com/office/powerpoint/2010/main" val="161877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常見文字的</a:t>
            </a:r>
            <a:r>
              <a:rPr lang="en-US" altLang="zh-TW" dirty="0" smtClean="0"/>
              <a:t>CS</a:t>
            </a:r>
            <a:r>
              <a:rPr lang="en-US" altLang="zh-TW" dirty="0"/>
              <a:t>S</a:t>
            </a:r>
            <a:r>
              <a:rPr lang="zh-TW" altLang="en-US" dirty="0" smtClean="0"/>
              <a:t>屬性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6607626"/>
              </p:ext>
            </p:extLst>
          </p:nvPr>
        </p:nvGraphicFramePr>
        <p:xfrm>
          <a:off x="1127448" y="1056533"/>
          <a:ext cx="10297143" cy="5186294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432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23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23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4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/>
                        <a:t>屬性</a:t>
                      </a:r>
                      <a:endParaRPr lang="zh-TW" altLang="en-US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/>
                        <a:t>說明</a:t>
                      </a:r>
                      <a:endParaRPr lang="zh-TW" altLang="en-US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/>
                        <a:t>屬性內容</a:t>
                      </a:r>
                      <a:endParaRPr lang="zh-TW" altLang="en-US" sz="24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446"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font-family</a:t>
                      </a:r>
                      <a:endParaRPr lang="zh-TW" altLang="en-US" sz="20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使用的文字字型</a:t>
                      </a:r>
                      <a:endParaRPr lang="zh-TW" altLang="en-US" sz="20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直接定義文字字型</a:t>
                      </a:r>
                      <a:endParaRPr lang="zh-TW" altLang="en-US" sz="20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281"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font-size</a:t>
                      </a:r>
                      <a:endParaRPr lang="zh-TW" altLang="en-US" sz="20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使用的文字大小</a:t>
                      </a:r>
                      <a:endParaRPr lang="zh-TW" altLang="en-US" sz="20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單位 </a:t>
                      </a:r>
                      <a:r>
                        <a:rPr lang="en-US" altLang="zh-TW" sz="2000" dirty="0" smtClean="0"/>
                        <a:t>[</a:t>
                      </a:r>
                      <a:r>
                        <a:rPr lang="en-US" altLang="zh-TW" sz="2000" dirty="0" err="1" smtClean="0"/>
                        <a:t>px</a:t>
                      </a:r>
                      <a:r>
                        <a:rPr lang="en-US" altLang="zh-TW" sz="2000" dirty="0" smtClean="0"/>
                        <a:t>]</a:t>
                      </a:r>
                      <a:r>
                        <a:rPr lang="zh-TW" altLang="en-US" sz="2000" dirty="0" smtClean="0"/>
                        <a:t> </a:t>
                      </a:r>
                      <a:r>
                        <a:rPr lang="en-US" altLang="zh-TW" sz="2000" dirty="0" smtClean="0"/>
                        <a:t>or [</a:t>
                      </a:r>
                      <a:r>
                        <a:rPr lang="en-US" altLang="zh-TW" sz="2000" dirty="0" err="1" smtClean="0"/>
                        <a:t>em</a:t>
                      </a:r>
                      <a:r>
                        <a:rPr lang="en-US" altLang="zh-TW" sz="2000" dirty="0" smtClean="0"/>
                        <a:t>]</a:t>
                      </a:r>
                      <a:r>
                        <a:rPr lang="en-US" altLang="zh-TW" sz="2000" baseline="0" dirty="0" smtClean="0"/>
                        <a:t> or [%]</a:t>
                      </a:r>
                      <a:endParaRPr lang="zh-TW" altLang="en-US" sz="20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115"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font-style</a:t>
                      </a:r>
                      <a:endParaRPr lang="zh-TW" altLang="en-US" sz="20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正常</a:t>
                      </a:r>
                      <a:r>
                        <a:rPr lang="en-US" altLang="zh-TW" sz="2000" dirty="0" smtClean="0"/>
                        <a:t>/</a:t>
                      </a:r>
                      <a:r>
                        <a:rPr lang="zh-TW" altLang="en-US" sz="2000" dirty="0" smtClean="0"/>
                        <a:t>粗體 </a:t>
                      </a:r>
                      <a:r>
                        <a:rPr lang="en-US" altLang="zh-TW" sz="2000" dirty="0" smtClean="0"/>
                        <a:t>/</a:t>
                      </a:r>
                      <a:r>
                        <a:rPr lang="zh-TW" altLang="en-US" sz="2000" dirty="0" smtClean="0"/>
                        <a:t>斜體</a:t>
                      </a:r>
                      <a:endParaRPr lang="zh-TW" altLang="en-US" sz="20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kern="1200" dirty="0" smtClean="0">
                          <a:effectLst/>
                        </a:rPr>
                        <a:t>normal</a:t>
                      </a:r>
                      <a:r>
                        <a:rPr lang="en-US" altLang="zh-TW" sz="2000" dirty="0" smtClean="0"/>
                        <a:t/>
                      </a:r>
                      <a:br>
                        <a:rPr lang="en-US" altLang="zh-TW" sz="2000" dirty="0" smtClean="0"/>
                      </a:br>
                      <a:r>
                        <a:rPr lang="en-US" altLang="zh-TW" sz="2000" kern="1200" dirty="0" smtClean="0">
                          <a:effectLst/>
                        </a:rPr>
                        <a:t>italic</a:t>
                      </a:r>
                      <a:r>
                        <a:rPr lang="en-US" altLang="zh-TW" sz="2000" dirty="0" smtClean="0"/>
                        <a:t/>
                      </a:r>
                      <a:br>
                        <a:rPr lang="en-US" altLang="zh-TW" sz="2000" dirty="0" smtClean="0"/>
                      </a:br>
                      <a:r>
                        <a:rPr lang="en-US" altLang="zh-TW" sz="2000" kern="1200" dirty="0" smtClean="0">
                          <a:effectLst/>
                        </a:rPr>
                        <a:t>oblique</a:t>
                      </a:r>
                      <a:endParaRPr lang="zh-TW" altLang="en-US" sz="20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446"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font-variant</a:t>
                      </a:r>
                      <a:endParaRPr lang="zh-TW" altLang="en-US" sz="20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正常</a:t>
                      </a:r>
                      <a:r>
                        <a:rPr lang="en-US" altLang="zh-TW" sz="2000" dirty="0" smtClean="0"/>
                        <a:t>/</a:t>
                      </a:r>
                      <a:r>
                        <a:rPr lang="zh-TW" altLang="en-US" sz="2000" dirty="0" smtClean="0"/>
                        <a:t>小型大寫字</a:t>
                      </a:r>
                      <a:endParaRPr lang="zh-TW" altLang="en-US" sz="20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20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115"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font-weight</a:t>
                      </a:r>
                      <a:endParaRPr lang="zh-TW" altLang="en-US" sz="20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文字的粗細</a:t>
                      </a:r>
                      <a:endParaRPr lang="zh-TW" altLang="en-US" sz="20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kern="1200" dirty="0" smtClean="0">
                          <a:effectLst/>
                        </a:rPr>
                        <a:t>normal</a:t>
                      </a:r>
                      <a:r>
                        <a:rPr lang="en-US" altLang="zh-TW" sz="2000" dirty="0" smtClean="0"/>
                        <a:t/>
                      </a:r>
                      <a:br>
                        <a:rPr lang="en-US" altLang="zh-TW" sz="2000" dirty="0" smtClean="0"/>
                      </a:br>
                      <a:r>
                        <a:rPr lang="en-US" altLang="zh-TW" sz="2000" kern="1200" dirty="0" smtClean="0">
                          <a:effectLst/>
                        </a:rPr>
                        <a:t>bold</a:t>
                      </a:r>
                      <a:r>
                        <a:rPr lang="en-US" altLang="zh-TW" sz="2000" dirty="0" smtClean="0"/>
                        <a:t/>
                      </a:r>
                      <a:br>
                        <a:rPr lang="en-US" altLang="zh-TW" sz="2000" dirty="0" smtClean="0"/>
                      </a:br>
                      <a:r>
                        <a:rPr lang="en-US" altLang="zh-TW" sz="2000" kern="1200" dirty="0" smtClean="0">
                          <a:effectLst/>
                        </a:rPr>
                        <a:t>100</a:t>
                      </a:r>
                      <a:r>
                        <a:rPr lang="zh-TW" altLang="en-US" sz="2000" kern="1200" dirty="0" smtClean="0">
                          <a:effectLst/>
                        </a:rPr>
                        <a:t> </a:t>
                      </a:r>
                      <a:r>
                        <a:rPr lang="en-US" altLang="zh-TW" sz="2000" kern="1200" dirty="0" smtClean="0">
                          <a:effectLst/>
                        </a:rPr>
                        <a:t>….</a:t>
                      </a:r>
                      <a:endParaRPr lang="zh-TW" altLang="en-US" sz="20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115"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font-height</a:t>
                      </a:r>
                      <a:endParaRPr lang="zh-TW" altLang="en-US" sz="20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文字行高</a:t>
                      </a:r>
                      <a:endParaRPr lang="zh-TW" altLang="en-US" sz="20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 smtClean="0"/>
                        <a:t>單位 </a:t>
                      </a:r>
                      <a:r>
                        <a:rPr lang="en-US" altLang="zh-TW" sz="2000" dirty="0" smtClean="0"/>
                        <a:t>[</a:t>
                      </a:r>
                      <a:r>
                        <a:rPr lang="en-US" altLang="zh-TW" sz="2000" dirty="0" err="1" smtClean="0"/>
                        <a:t>em</a:t>
                      </a:r>
                      <a:r>
                        <a:rPr lang="en-US" altLang="zh-TW" sz="2000" dirty="0" smtClean="0"/>
                        <a:t>]</a:t>
                      </a:r>
                      <a:r>
                        <a:rPr lang="en-US" altLang="zh-TW" sz="2000" baseline="0" dirty="0" smtClean="0"/>
                        <a:t> or </a:t>
                      </a:r>
                      <a:r>
                        <a:rPr lang="en-US" altLang="zh-TW" sz="2000" dirty="0" smtClean="0"/>
                        <a:t>[</a:t>
                      </a:r>
                      <a:r>
                        <a:rPr lang="en-US" altLang="zh-TW" sz="2000" dirty="0" err="1" smtClean="0"/>
                        <a:t>px</a:t>
                      </a:r>
                      <a:r>
                        <a:rPr lang="en-US" altLang="zh-TW" sz="2000" dirty="0" smtClean="0"/>
                        <a:t>]</a:t>
                      </a:r>
                      <a:r>
                        <a:rPr lang="zh-TW" altLang="en-US" sz="2000" dirty="0" smtClean="0"/>
                        <a:t> </a:t>
                      </a:r>
                      <a:r>
                        <a:rPr lang="en-US" altLang="zh-TW" sz="2000" dirty="0" smtClean="0"/>
                        <a:t>or </a:t>
                      </a:r>
                      <a:r>
                        <a:rPr lang="en-US" altLang="zh-TW" sz="2000" baseline="0" dirty="0" err="1" smtClean="0"/>
                        <a:t>or</a:t>
                      </a:r>
                      <a:r>
                        <a:rPr lang="en-US" altLang="zh-TW" sz="2000" baseline="0" dirty="0" smtClean="0"/>
                        <a:t> [%]</a:t>
                      </a:r>
                      <a:endParaRPr lang="zh-TW" altLang="en-US" sz="2000" dirty="0" smtClean="0"/>
                    </a:p>
                    <a:p>
                      <a:endParaRPr lang="zh-TW" altLang="en-US" sz="20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538"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font</a:t>
                      </a:r>
                      <a:endParaRPr lang="zh-TW" altLang="en-US" sz="20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字型屬性簡便表示</a:t>
                      </a:r>
                      <a:endParaRPr lang="zh-TW" altLang="en-US" sz="20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2000" b="1" dirty="0">
                        <a:latin typeface="Calibri" panose="020F050202020403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25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letter-spacing VS word-Spacing</a:t>
            </a:r>
            <a:r>
              <a:rPr lang="zh-TW" altLang="en-US" dirty="0" smtClean="0"/>
              <a:t> 的差異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BDB0-D9E9-414A-8B15-8159AA6E7A84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21" y="1340768"/>
            <a:ext cx="6362783" cy="4797606"/>
          </a:xfrm>
          <a:prstGeom prst="rect">
            <a:avLst/>
          </a:prstGeom>
        </p:spPr>
      </p:pic>
      <p:pic>
        <p:nvPicPr>
          <p:cNvPr id="8" name="內容版面配置區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2420888"/>
            <a:ext cx="5293589" cy="214997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579933" y="6488668"/>
            <a:ext cx="2636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sample_CSS_Spacing.html</a:t>
            </a:r>
          </a:p>
        </p:txBody>
      </p:sp>
    </p:spTree>
    <p:extLst>
      <p:ext uri="{BB962C8B-B14F-4D97-AF65-F5344CB8AC3E}">
        <p14:creationId xmlns:p14="http://schemas.microsoft.com/office/powerpoint/2010/main" val="179954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練習二 </a:t>
            </a:r>
            <a:r>
              <a:rPr lang="zh-TW" altLang="en-US" dirty="0"/>
              <a:t>字型</a:t>
            </a:r>
            <a:r>
              <a:rPr lang="zh-TW" altLang="en-US" dirty="0" smtClean="0"/>
              <a:t>設定二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85801" y="1514475"/>
            <a:ext cx="9946703" cy="4276726"/>
          </a:xfrm>
        </p:spPr>
        <p:txBody>
          <a:bodyPr>
            <a:normAutofit/>
          </a:bodyPr>
          <a:lstStyle/>
          <a:p>
            <a:r>
              <a:rPr lang="zh-TW" altLang="en-US" dirty="0"/>
              <a:t>上方標題文字及表格欄為標題請設定陰影，</a:t>
            </a:r>
            <a:endParaRPr lang="en-US" altLang="zh-TW" dirty="0"/>
          </a:p>
          <a:p>
            <a:pPr lvl="1"/>
            <a:r>
              <a:rPr lang="zh-TW" altLang="en-US" dirty="0"/>
              <a:t>陰影顏色為黑色</a:t>
            </a:r>
            <a:endParaRPr lang="en-US" altLang="zh-TW" dirty="0"/>
          </a:p>
          <a:p>
            <a:pPr lvl="1"/>
            <a:r>
              <a:rPr lang="zh-TW" altLang="en-US" dirty="0"/>
              <a:t>水平 及 垂直 個平移 </a:t>
            </a:r>
            <a:r>
              <a:rPr lang="en-US" altLang="zh-TW" dirty="0"/>
              <a:t>1px</a:t>
            </a:r>
          </a:p>
          <a:p>
            <a:r>
              <a:rPr lang="zh-TW" altLang="en-US" dirty="0"/>
              <a:t>標題文字請加上底線，並將字母的間距設定成</a:t>
            </a:r>
            <a:r>
              <a:rPr lang="en-US" altLang="zh-TW" dirty="0"/>
              <a:t>0.2 </a:t>
            </a:r>
            <a:r>
              <a:rPr lang="en-US" altLang="zh-TW" dirty="0" err="1"/>
              <a:t>em</a:t>
            </a:r>
            <a:endParaRPr lang="en-US" altLang="zh-TW" dirty="0"/>
          </a:p>
          <a:p>
            <a:r>
              <a:rPr lang="en-US" altLang="zh-TW" dirty="0"/>
              <a:t>“</a:t>
            </a:r>
            <a:r>
              <a:rPr lang="zh-TW" altLang="en-US" dirty="0"/>
              <a:t>中文</a:t>
            </a:r>
            <a:r>
              <a:rPr lang="en-US" altLang="zh-TW" dirty="0"/>
              <a:t>”</a:t>
            </a:r>
            <a:r>
              <a:rPr lang="zh-TW" altLang="en-US" dirty="0"/>
              <a:t> 與 </a:t>
            </a:r>
            <a:r>
              <a:rPr lang="en-US" altLang="zh-TW" dirty="0"/>
              <a:t>“</a:t>
            </a:r>
            <a:r>
              <a:rPr lang="zh-TW" altLang="en-US" dirty="0"/>
              <a:t>日文</a:t>
            </a:r>
            <a:r>
              <a:rPr lang="en-US" altLang="zh-TW" dirty="0"/>
              <a:t>”</a:t>
            </a:r>
            <a:r>
              <a:rPr lang="zh-TW" altLang="en-US" dirty="0"/>
              <a:t> 字體加粗，並以斜體方式呈現</a:t>
            </a:r>
            <a:endParaRPr lang="en-US" altLang="zh-TW" dirty="0"/>
          </a:p>
          <a:p>
            <a:r>
              <a:rPr lang="en-US" altLang="zh-TW" dirty="0" err="1"/>
              <a:t>Pokemon</a:t>
            </a:r>
            <a:r>
              <a:rPr lang="en-US" altLang="zh-TW" dirty="0"/>
              <a:t> Name</a:t>
            </a:r>
            <a:r>
              <a:rPr lang="zh-TW" altLang="en-US" dirty="0"/>
              <a:t>欄位的文字設定為置中對齊</a:t>
            </a:r>
            <a:endParaRPr lang="en-US" altLang="zh-TW" dirty="0"/>
          </a:p>
          <a:p>
            <a:r>
              <a:rPr lang="zh-TW" altLang="en-US" dirty="0"/>
              <a:t>表格最下方參考資料的欄位，文字請設定成斜體</a:t>
            </a:r>
            <a:endParaRPr lang="en-US" altLang="zh-TW" dirty="0"/>
          </a:p>
          <a:p>
            <a:r>
              <a:rPr lang="zh-TW" altLang="en-US" dirty="0"/>
              <a:t>在技能</a:t>
            </a:r>
            <a:r>
              <a:rPr lang="en-US" altLang="zh-TW" dirty="0"/>
              <a:t>Abilities</a:t>
            </a:r>
            <a:r>
              <a:rPr lang="zh-TW" altLang="en-US" dirty="0"/>
              <a:t>欄位，每一行的間距，設定為</a:t>
            </a:r>
            <a:r>
              <a:rPr lang="en-US" altLang="zh-TW" dirty="0"/>
              <a:t>1.5  </a:t>
            </a:r>
            <a:r>
              <a:rPr lang="en-US" altLang="zh-TW" dirty="0" err="1" smtClean="0"/>
              <a:t>em</a:t>
            </a:r>
            <a:endParaRPr lang="en-US" altLang="zh-TW" dirty="0" smtClean="0"/>
          </a:p>
          <a:p>
            <a:r>
              <a:rPr lang="zh-TW" altLang="en-US" dirty="0" smtClean="0"/>
              <a:t>請利用文字對其屬性，將所有的圖片都顯示在表格欄位的正中央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18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練習二 </a:t>
            </a:r>
            <a:r>
              <a:rPr lang="zh-TW" altLang="en-US" dirty="0"/>
              <a:t>字型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(</a:t>
            </a:r>
            <a:r>
              <a:rPr lang="zh-TW" altLang="en-US" dirty="0" smtClean="0"/>
              <a:t>二</a:t>
            </a:r>
            <a:r>
              <a:rPr lang="en-US" altLang="zh-TW" dirty="0" smtClean="0"/>
              <a:t>)</a:t>
            </a:r>
            <a:r>
              <a:rPr lang="zh-TW" altLang="en-US" dirty="0" smtClean="0"/>
              <a:t>結果</a:t>
            </a:r>
            <a:r>
              <a:rPr lang="zh-TW" altLang="en-US" dirty="0"/>
              <a:t>畫面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42</a:t>
            </a:fld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9423961" y="6488668"/>
            <a:ext cx="2786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/>
              <a:t>HW2_FontStyle_effect.html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38" y="1179462"/>
            <a:ext cx="11220239" cy="494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33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CSS</a:t>
            </a:r>
            <a:r>
              <a:rPr lang="zh-TW" altLang="en-US" dirty="0" smtClean="0"/>
              <a:t>的擬元素</a:t>
            </a:r>
            <a:r>
              <a:rPr lang="en-US" altLang="zh-TW" dirty="0" smtClean="0"/>
              <a:t>(Pseudo-elements)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0" y="6359525"/>
            <a:ext cx="550863" cy="377825"/>
          </a:xfrm>
        </p:spPr>
        <p:txBody>
          <a:bodyPr/>
          <a:lstStyle/>
          <a:p>
            <a:fld id="{D57F1E4F-1CFF-5643-939E-02111984F56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69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79376" y="149424"/>
            <a:ext cx="10337851" cy="925844"/>
          </a:xfrm>
        </p:spPr>
        <p:txBody>
          <a:bodyPr>
            <a:noAutofit/>
          </a:bodyPr>
          <a:lstStyle/>
          <a:p>
            <a:r>
              <a:rPr lang="zh-TW" altLang="en-US" dirty="0" smtClean="0"/>
              <a:t>第一個字母</a:t>
            </a:r>
            <a:r>
              <a:rPr lang="en-US" altLang="zh-TW" dirty="0" smtClean="0"/>
              <a:t>(:first-letter) / </a:t>
            </a:r>
            <a:r>
              <a:rPr lang="zh-TW" altLang="en-US" dirty="0" smtClean="0"/>
              <a:t>第一行</a:t>
            </a:r>
            <a:r>
              <a:rPr lang="en-US" altLang="zh-TW" dirty="0" smtClean="0"/>
              <a:t>(:first-line)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你可以指定不同的值給元素中</a:t>
            </a:r>
            <a:r>
              <a:rPr lang="zh-TW" altLang="en-US" dirty="0"/>
              <a:t>文字的第一個字母</a:t>
            </a:r>
            <a:r>
              <a:rPr lang="en-US" altLang="zh-TW" dirty="0"/>
              <a:t>(:first-letter) </a:t>
            </a:r>
            <a:r>
              <a:rPr lang="zh-TW" altLang="en-US" dirty="0" smtClean="0"/>
              <a:t>或是</a:t>
            </a:r>
            <a:r>
              <a:rPr lang="en-US" altLang="zh-TW" dirty="0" smtClean="0"/>
              <a:t> </a:t>
            </a:r>
            <a:r>
              <a:rPr lang="zh-TW" altLang="en-US" dirty="0"/>
              <a:t>第一行</a:t>
            </a:r>
            <a:r>
              <a:rPr lang="en-US" altLang="zh-TW" dirty="0"/>
              <a:t>(:first-line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這樣</a:t>
            </a:r>
            <a:r>
              <a:rPr lang="zh-TW" altLang="en-US" dirty="0"/>
              <a:t>的</a:t>
            </a:r>
            <a:r>
              <a:rPr lang="zh-TW" altLang="en-US" dirty="0" smtClean="0"/>
              <a:t>元素，就稱為擬元素</a:t>
            </a:r>
            <a:endParaRPr lang="en-US" altLang="zh-TW" dirty="0" smtClean="0"/>
          </a:p>
          <a:p>
            <a:r>
              <a:rPr lang="zh-TW" altLang="en-US" dirty="0" smtClean="0"/>
              <a:t>擬元素的用法，是要放在選取一的結尾，然後指派宣告，就像平常的其他元素一樣。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19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2" y="149424"/>
            <a:ext cx="10738790" cy="925844"/>
          </a:xfrm>
        </p:spPr>
        <p:txBody>
          <a:bodyPr>
            <a:noAutofit/>
          </a:bodyPr>
          <a:lstStyle/>
          <a:p>
            <a:r>
              <a:rPr lang="zh-TW" altLang="en-US" dirty="0" smtClean="0"/>
              <a:t>第</a:t>
            </a:r>
            <a:r>
              <a:rPr lang="zh-TW" altLang="en-US" dirty="0"/>
              <a:t>一個字母</a:t>
            </a:r>
            <a:r>
              <a:rPr lang="en-US" altLang="zh-TW" dirty="0"/>
              <a:t>(:first-letter) / </a:t>
            </a:r>
            <a:r>
              <a:rPr lang="zh-TW" altLang="en-US" dirty="0"/>
              <a:t>第一行</a:t>
            </a:r>
            <a:r>
              <a:rPr lang="en-US" altLang="zh-TW" dirty="0"/>
              <a:t>(:first-line)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854" y="1988840"/>
            <a:ext cx="3384466" cy="314516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1658689"/>
            <a:ext cx="3915012" cy="396433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687" y="2125427"/>
            <a:ext cx="3689153" cy="287198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104488" y="6488668"/>
            <a:ext cx="3087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sample_CSS_pseudo_first.html</a:t>
            </a:r>
          </a:p>
        </p:txBody>
      </p:sp>
    </p:spTree>
    <p:extLst>
      <p:ext uri="{BB962C8B-B14F-4D97-AF65-F5344CB8AC3E}">
        <p14:creationId xmlns:p14="http://schemas.microsoft.com/office/powerpoint/2010/main" val="4242276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連結</a:t>
            </a:r>
            <a:r>
              <a:rPr lang="zh-TW" altLang="en-US" sz="4000" dirty="0"/>
              <a:t>的</a:t>
            </a:r>
            <a:r>
              <a:rPr lang="zh-TW" altLang="en-US" sz="4000" dirty="0" smtClean="0"/>
              <a:t>樣式化</a:t>
            </a:r>
            <a:endParaRPr lang="zh-TW" altLang="en-US" sz="40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72521" y="1098824"/>
            <a:ext cx="10131425" cy="5343525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一般瀏覽器的預設，連結的文字多半是以藍色和底線顯示一個連結</a:t>
            </a:r>
            <a:r>
              <a:rPr lang="zh-TW" altLang="en-US" dirty="0"/>
              <a:t>，</a:t>
            </a:r>
            <a:r>
              <a:rPr lang="zh-TW" altLang="en-US" dirty="0" smtClean="0"/>
              <a:t>當連結訪問過後，就會變改變成紫色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en-US" altLang="zh-TW" dirty="0" smtClean="0"/>
              <a:t>CSS</a:t>
            </a:r>
            <a:r>
              <a:rPr lang="zh-TW" altLang="en-US" dirty="0" smtClean="0"/>
              <a:t>中有兩個擬類別可以用來設定已造訪與未造訪的顏色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:link</a:t>
            </a:r>
            <a:br>
              <a:rPr lang="en-US" altLang="zh-TW" dirty="0" smtClean="0"/>
            </a:br>
            <a:r>
              <a:rPr lang="zh-TW" altLang="en-US" dirty="0" smtClean="0"/>
              <a:t>用來設定為造訪的連結的樣式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:visited</a:t>
            </a:r>
            <a:br>
              <a:rPr lang="en-US" altLang="zh-TW" dirty="0" smtClean="0"/>
            </a:br>
            <a:r>
              <a:rPr lang="zh-TW" altLang="en-US" dirty="0" smtClean="0"/>
              <a:t>設定已經被點選過的連結樣式</a:t>
            </a:r>
          </a:p>
          <a:p>
            <a:pPr lvl="1"/>
            <a:r>
              <a:rPr lang="en-US" altLang="zh-TW" dirty="0" smtClean="0"/>
              <a:t>:hover</a:t>
            </a:r>
            <a:br>
              <a:rPr lang="en-US" altLang="zh-TW" dirty="0" smtClean="0"/>
            </a:br>
            <a:r>
              <a:rPr lang="zh-TW" altLang="en-US" dirty="0" smtClean="0"/>
              <a:t>當滑鼠移到連結上時的樣式設定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:active</a:t>
            </a:r>
            <a:br>
              <a:rPr lang="en-US" altLang="zh-TW" dirty="0" smtClean="0"/>
            </a:br>
            <a:r>
              <a:rPr lang="zh-TW" altLang="en-US" dirty="0" smtClean="0"/>
              <a:t>當元素被啟動的時候的樣式設定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:</a:t>
            </a:r>
            <a:r>
              <a:rPr lang="en-US" altLang="zh-TW" dirty="0" err="1" smtClean="0"/>
              <a:t>focuse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 smtClean="0"/>
              <a:t>當元素距焦的時候樣式的設定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66906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連結的樣式化</a:t>
            </a: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02"/>
          <a:stretch/>
        </p:blipFill>
        <p:spPr>
          <a:xfrm>
            <a:off x="5375920" y="1628800"/>
            <a:ext cx="5524500" cy="122413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47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412776"/>
            <a:ext cx="3838575" cy="4572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4" y="3406468"/>
            <a:ext cx="3497215" cy="104256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120336" y="6453336"/>
            <a:ext cx="3055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sample_CSS_pseudo_link.html</a:t>
            </a:r>
          </a:p>
        </p:txBody>
      </p:sp>
    </p:spTree>
    <p:extLst>
      <p:ext uri="{BB962C8B-B14F-4D97-AF65-F5344CB8AC3E}">
        <p14:creationId xmlns:p14="http://schemas.microsoft.com/office/powerpoint/2010/main" val="112614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更多</a:t>
            </a:r>
            <a:r>
              <a:rPr lang="en-US" altLang="zh-TW" sz="4000" dirty="0"/>
              <a:t>CSS</a:t>
            </a:r>
            <a:r>
              <a:rPr lang="zh-TW" altLang="en-US" sz="4000" dirty="0"/>
              <a:t>屬性選取器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48</a:t>
            </a:fld>
            <a:endParaRPr 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20089"/>
              </p:ext>
            </p:extLst>
          </p:nvPr>
        </p:nvGraphicFramePr>
        <p:xfrm>
          <a:off x="191344" y="1062088"/>
          <a:ext cx="11593289" cy="551008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496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8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8394">
                  <a:extLst>
                    <a:ext uri="{9D8B030D-6E8A-4147-A177-3AD203B41FA5}">
                      <a16:colId xmlns:a16="http://schemas.microsoft.com/office/drawing/2014/main" val="379183843"/>
                    </a:ext>
                  </a:extLst>
                </a:gridCol>
              </a:tblGrid>
              <a:tr h="57232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選取器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意義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範例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697">
                <a:tc>
                  <a:txBody>
                    <a:bodyPr/>
                    <a:lstStyle/>
                    <a:p>
                      <a:r>
                        <a:rPr lang="en-US" altLang="zh-TW" sz="18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EXISTENCE</a:t>
                      </a:r>
                      <a:endParaRPr lang="zh-TW" altLang="en-US" sz="18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zh-TW" sz="1800" b="0" baseline="0" dirty="0" smtClean="0">
                          <a:latin typeface="+mn-lt"/>
                          <a:ea typeface="+mn-ea"/>
                        </a:rPr>
                        <a:t> ]</a:t>
                      </a:r>
                      <a:br>
                        <a:rPr lang="en-US" altLang="zh-TW" sz="1800" b="0" baseline="0" dirty="0" smtClean="0">
                          <a:latin typeface="+mn-lt"/>
                          <a:ea typeface="+mn-ea"/>
                        </a:rPr>
                      </a:br>
                      <a:r>
                        <a:rPr lang="zh-TW" altLang="en-US" sz="1800" b="0" baseline="0" dirty="0" smtClean="0">
                          <a:latin typeface="+mn-lt"/>
                          <a:ea typeface="+mn-ea"/>
                        </a:rPr>
                        <a:t>找出一個特定屬性</a:t>
                      </a:r>
                      <a:endParaRPr lang="zh-TW" altLang="en-US" sz="18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p[class]</a:t>
                      </a:r>
                      <a:b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</a:br>
                      <a:r>
                        <a:rPr lang="zh-TW" altLang="en-US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找出任何帶有</a:t>
                      </a:r>
                      <a: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Class</a:t>
                      </a:r>
                      <a:r>
                        <a:rPr lang="zh-TW" altLang="en-US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屬性的</a:t>
                      </a:r>
                      <a: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&lt;p&gt;</a:t>
                      </a:r>
                      <a:r>
                        <a:rPr lang="zh-TW" altLang="en-US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元素</a:t>
                      </a:r>
                      <a:endParaRPr lang="en-US" altLang="zh-TW" sz="1600" dirty="0" smtClean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Courier" pitchFamily="-102" charset="0"/>
                        <a:sym typeface="Courier" pitchFamily="-10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697">
                <a:tc>
                  <a:txBody>
                    <a:bodyPr/>
                    <a:lstStyle/>
                    <a:p>
                      <a:r>
                        <a:rPr lang="en-US" altLang="zh-TW" sz="1800" b="0" dirty="0" smtClean="0">
                          <a:latin typeface="+mn-lt"/>
                          <a:ea typeface="+mn-ea"/>
                        </a:rPr>
                        <a:t>EQUALITY</a:t>
                      </a:r>
                      <a:endParaRPr lang="zh-TW" altLang="en-US" sz="18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="0" dirty="0" smtClean="0">
                          <a:latin typeface="+mn-lt"/>
                          <a:ea typeface="+mn-ea"/>
                        </a:rPr>
                        <a:t>[=]</a:t>
                      </a:r>
                      <a:br>
                        <a:rPr lang="en-US" altLang="zh-TW" sz="1800" b="0" dirty="0" smtClean="0">
                          <a:latin typeface="+mn-lt"/>
                          <a:ea typeface="+mn-ea"/>
                        </a:rPr>
                      </a:br>
                      <a:r>
                        <a:rPr lang="zh-TW" altLang="en-US" sz="1800" b="0" dirty="0" smtClean="0">
                          <a:latin typeface="+mn-lt"/>
                          <a:ea typeface="+mn-ea"/>
                        </a:rPr>
                        <a:t>找出一個有特定值的特定屬性</a:t>
                      </a:r>
                      <a:endParaRPr lang="zh-TW" altLang="en-US" sz="18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p[class=“dog”]</a:t>
                      </a:r>
                      <a:b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</a:br>
                      <a:r>
                        <a:rPr lang="zh-TW" altLang="en-US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找出</a:t>
                      </a:r>
                      <a: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Class</a:t>
                      </a:r>
                      <a:r>
                        <a:rPr lang="zh-TW" altLang="en-US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屬性值為</a:t>
                      </a:r>
                      <a: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”dog” </a:t>
                      </a:r>
                      <a:r>
                        <a:rPr lang="zh-TW" altLang="en-US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的任一</a:t>
                      </a:r>
                      <a: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&lt;P&gt;</a:t>
                      </a:r>
                      <a:r>
                        <a:rPr lang="zh-TW" altLang="en-US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元素</a:t>
                      </a:r>
                      <a:endParaRPr lang="en-US" altLang="zh-TW" sz="1600" dirty="0" smtClean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Courier" pitchFamily="-102" charset="0"/>
                        <a:sym typeface="Courier" pitchFamily="-10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0996">
                <a:tc>
                  <a:txBody>
                    <a:bodyPr/>
                    <a:lstStyle/>
                    <a:p>
                      <a:r>
                        <a:rPr lang="en-US" altLang="zh-TW" sz="1800" b="0" dirty="0" smtClean="0">
                          <a:latin typeface="+mn-lt"/>
                          <a:ea typeface="+mn-ea"/>
                        </a:rPr>
                        <a:t>SPACE</a:t>
                      </a:r>
                      <a:endParaRPr lang="zh-TW" altLang="en-US" sz="18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="0" dirty="0" smtClean="0">
                          <a:latin typeface="+mn-lt"/>
                          <a:ea typeface="+mn-ea"/>
                        </a:rPr>
                        <a:t>[~=]</a:t>
                      </a:r>
                      <a:br>
                        <a:rPr lang="en-US" altLang="zh-TW" sz="1800" b="0" dirty="0" smtClean="0">
                          <a:latin typeface="+mn-lt"/>
                          <a:ea typeface="+mn-ea"/>
                        </a:rPr>
                      </a:br>
                      <a:r>
                        <a:rPr lang="zh-TW" altLang="en-US" sz="1800" b="0" dirty="0" smtClean="0">
                          <a:latin typeface="+mn-lt"/>
                          <a:ea typeface="+mn-ea"/>
                        </a:rPr>
                        <a:t>找出一個特定的屬性，其值出現在一串空格分開的字詞當中</a:t>
                      </a:r>
                      <a:endParaRPr lang="zh-TW" altLang="en-US" sz="18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p[class~="dog"]</a:t>
                      </a:r>
                    </a:p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找出</a:t>
                      </a:r>
                      <a: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class</a:t>
                      </a:r>
                      <a:r>
                        <a:rPr lang="zh-TW" altLang="en-US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屬性值是一串空白隔開的字詞清單，而且其中一個字是</a:t>
                      </a:r>
                      <a: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dog</a:t>
                      </a:r>
                      <a:r>
                        <a:rPr lang="zh-TW" altLang="en-US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的任何</a:t>
                      </a:r>
                      <a: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&lt;p&gt;</a:t>
                      </a:r>
                      <a:r>
                        <a:rPr lang="zh-TW" altLang="en-US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元素</a:t>
                      </a:r>
                      <a:endParaRPr lang="en-US" altLang="zh-TW" sz="1600" dirty="0" smtClean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Courier" pitchFamily="-102" charset="0"/>
                        <a:sym typeface="Courier" pitchFamily="-10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0996">
                <a:tc>
                  <a:txBody>
                    <a:bodyPr/>
                    <a:lstStyle/>
                    <a:p>
                      <a:r>
                        <a:rPr lang="en-US" altLang="zh-TW" sz="1800" b="0" dirty="0" smtClean="0">
                          <a:latin typeface="+mn-lt"/>
                          <a:ea typeface="+mn-ea"/>
                        </a:rPr>
                        <a:t>PREFIX</a:t>
                      </a:r>
                      <a:endParaRPr lang="zh-TW" altLang="en-US" sz="18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="0" dirty="0" smtClean="0">
                          <a:latin typeface="+mn-lt"/>
                          <a:ea typeface="+mn-ea"/>
                        </a:rPr>
                        <a:t>[^=]</a:t>
                      </a:r>
                      <a:br>
                        <a:rPr lang="en-US" altLang="zh-TW" sz="1800" b="0" dirty="0" smtClean="0">
                          <a:latin typeface="+mn-lt"/>
                          <a:ea typeface="+mn-ea"/>
                        </a:rPr>
                      </a:br>
                      <a:r>
                        <a:rPr lang="zh-TW" altLang="en-US" sz="1800" b="0" dirty="0" smtClean="0">
                          <a:latin typeface="+mn-lt"/>
                          <a:ea typeface="+mn-ea"/>
                        </a:rPr>
                        <a:t>找出一個特定的屬性，其值得開頭為某一特殊字串</a:t>
                      </a:r>
                      <a:endParaRPr lang="zh-TW" altLang="en-US" sz="18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p[</a:t>
                      </a:r>
                      <a:r>
                        <a:rPr lang="en-US" altLang="zh-TW" sz="1600" dirty="0" err="1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attr</a:t>
                      </a:r>
                      <a: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^="d"]</a:t>
                      </a:r>
                    </a:p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找出</a:t>
                      </a:r>
                      <a: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class</a:t>
                      </a:r>
                      <a:r>
                        <a:rPr lang="zh-TW" altLang="en-US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屬性值是以字母</a:t>
                      </a:r>
                      <a: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”d”</a:t>
                      </a:r>
                      <a:r>
                        <a:rPr lang="zh-TW" altLang="en-US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為開頭的任何</a:t>
                      </a:r>
                      <a: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&lt;p&gt;</a:t>
                      </a:r>
                      <a:r>
                        <a:rPr lang="zh-TW" altLang="en-US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元素</a:t>
                      </a:r>
                      <a:endParaRPr lang="en-US" altLang="zh-TW" sz="1600" dirty="0" smtClean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Courier" pitchFamily="-102" charset="0"/>
                        <a:sym typeface="Courier" pitchFamily="-10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0996">
                <a:tc>
                  <a:txBody>
                    <a:bodyPr/>
                    <a:lstStyle/>
                    <a:p>
                      <a:r>
                        <a:rPr lang="en-US" altLang="zh-TW" sz="18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SUBSTRING</a:t>
                      </a:r>
                      <a:endParaRPr lang="zh-TW" altLang="en-US" sz="18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zh-TW" altLang="en-US" sz="1800" b="0" dirty="0" smtClean="0">
                          <a:latin typeface="+mn-lt"/>
                          <a:ea typeface="+mn-ea"/>
                        </a:rPr>
                        <a:t>*</a:t>
                      </a:r>
                      <a:r>
                        <a:rPr lang="en-US" altLang="zh-TW" sz="1800" b="0" dirty="0" smtClean="0">
                          <a:latin typeface="+mn-lt"/>
                          <a:ea typeface="+mn-ea"/>
                        </a:rPr>
                        <a:t>=]</a:t>
                      </a:r>
                      <a:br>
                        <a:rPr lang="en-US" altLang="zh-TW" sz="1800" b="0" dirty="0" smtClean="0">
                          <a:latin typeface="+mn-lt"/>
                          <a:ea typeface="+mn-ea"/>
                        </a:rPr>
                      </a:br>
                      <a:r>
                        <a:rPr lang="zh-TW" altLang="en-US" sz="1800" b="0" dirty="0" smtClean="0">
                          <a:latin typeface="+mn-lt"/>
                          <a:ea typeface="+mn-ea"/>
                        </a:rPr>
                        <a:t>找出一個特定的屬性，其值包含一個特定字串</a:t>
                      </a:r>
                      <a:endParaRPr lang="zh-TW" altLang="en-US" sz="18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p[</a:t>
                      </a:r>
                      <a:r>
                        <a:rPr lang="en-US" altLang="zh-TW" sz="1600" dirty="0" err="1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attr</a:t>
                      </a:r>
                      <a: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*="do"]</a:t>
                      </a:r>
                    </a:p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找出</a:t>
                      </a:r>
                      <a: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class</a:t>
                      </a:r>
                      <a:r>
                        <a:rPr lang="zh-TW" altLang="en-US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屬性值中包含了</a:t>
                      </a:r>
                      <a: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”do”</a:t>
                      </a:r>
                      <a:r>
                        <a:rPr lang="zh-TW" altLang="en-US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這個字詞的任何</a:t>
                      </a:r>
                      <a: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&lt;p&gt;</a:t>
                      </a:r>
                      <a:r>
                        <a:rPr lang="zh-TW" altLang="en-US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元素</a:t>
                      </a:r>
                      <a:endParaRPr lang="en-US" altLang="zh-TW" sz="1600" dirty="0" smtClean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Courier" pitchFamily="-102" charset="0"/>
                        <a:sym typeface="Courier" pitchFamily="-10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7453669"/>
                  </a:ext>
                </a:extLst>
              </a:tr>
              <a:tr h="880996">
                <a:tc>
                  <a:txBody>
                    <a:bodyPr/>
                    <a:lstStyle/>
                    <a:p>
                      <a:r>
                        <a:rPr lang="en-US" altLang="zh-TW" sz="1800" b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SUFFIX</a:t>
                      </a:r>
                      <a:endParaRPr lang="zh-TW" altLang="en-US" sz="18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 smtClean="0">
                          <a:latin typeface="+mn-lt"/>
                          <a:ea typeface="+mn-ea"/>
                        </a:rPr>
                        <a:t>[$=]</a:t>
                      </a:r>
                      <a:br>
                        <a:rPr lang="en-US" altLang="zh-TW" sz="1800" b="0" dirty="0" smtClean="0">
                          <a:latin typeface="+mn-lt"/>
                          <a:ea typeface="+mn-ea"/>
                        </a:rPr>
                      </a:br>
                      <a:r>
                        <a:rPr lang="zh-TW" altLang="en-US" sz="1800" b="0" dirty="0" smtClean="0">
                          <a:latin typeface="+mn-lt"/>
                          <a:ea typeface="+mn-ea"/>
                        </a:rPr>
                        <a:t>找出一個特定的屬性，其值的結尾是一個特定字串</a:t>
                      </a:r>
                      <a:endParaRPr lang="zh-TW" altLang="en-US" sz="1800" b="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p[</a:t>
                      </a:r>
                      <a:r>
                        <a:rPr lang="en-US" altLang="zh-TW" sz="1600" dirty="0" err="1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attr</a:t>
                      </a:r>
                      <a: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$="g"]</a:t>
                      </a:r>
                    </a:p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找出</a:t>
                      </a:r>
                      <a: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class</a:t>
                      </a:r>
                      <a:r>
                        <a:rPr lang="zh-TW" altLang="en-US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屬性值是以字母</a:t>
                      </a:r>
                      <a: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”g”</a:t>
                      </a:r>
                      <a:r>
                        <a:rPr lang="zh-TW" altLang="en-US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為結尾的任何</a:t>
                      </a:r>
                      <a:r>
                        <a:rPr lang="en-US" altLang="zh-TW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&lt;p&gt;</a:t>
                      </a:r>
                      <a:r>
                        <a:rPr lang="zh-TW" altLang="en-US" sz="160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Courier" pitchFamily="-102" charset="0"/>
                          <a:sym typeface="Courier" pitchFamily="-102" charset="0"/>
                        </a:rPr>
                        <a:t>元素</a:t>
                      </a:r>
                      <a:endParaRPr lang="en-US" altLang="zh-TW" sz="1600" dirty="0" smtClean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Courier" pitchFamily="-102" charset="0"/>
                        <a:sym typeface="Courier" pitchFamily="-10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5414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155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更多</a:t>
            </a:r>
            <a:r>
              <a:rPr lang="en-US" altLang="zh-TW" dirty="0"/>
              <a:t>CSS</a:t>
            </a:r>
            <a:r>
              <a:rPr lang="zh-TW" altLang="en-US" dirty="0"/>
              <a:t>屬性選取器</a:t>
            </a:r>
            <a:endParaRPr lang="en-US" altLang="zh-TW" dirty="0" smtClean="0">
              <a:solidFill>
                <a:srgbClr val="FFFFFF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36" y="980728"/>
            <a:ext cx="3895725" cy="53911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480" y="869508"/>
            <a:ext cx="3240360" cy="580267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537812" y="6478153"/>
            <a:ext cx="2654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sample_CSS_Extence.html</a:t>
            </a:r>
          </a:p>
        </p:txBody>
      </p:sp>
    </p:spTree>
    <p:extLst>
      <p:ext uri="{BB962C8B-B14F-4D97-AF65-F5344CB8AC3E}">
        <p14:creationId xmlns:p14="http://schemas.microsoft.com/office/powerpoint/2010/main" val="393657798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常見文字的</a:t>
            </a:r>
            <a:r>
              <a:rPr lang="en-US" altLang="zh-TW" dirty="0"/>
              <a:t>CSS</a:t>
            </a:r>
            <a:r>
              <a:rPr lang="zh-TW" altLang="en-US" dirty="0"/>
              <a:t>屬性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786821"/>
              </p:ext>
            </p:extLst>
          </p:nvPr>
        </p:nvGraphicFramePr>
        <p:xfrm>
          <a:off x="1343472" y="1412776"/>
          <a:ext cx="9721080" cy="453210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020"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zh-TW" altLang="en-US" sz="2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屬性</a:t>
                      </a:r>
                      <a:endParaRPr lang="zh-TW" alt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zh-TW" altLang="en-US" sz="2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說明</a:t>
                      </a:r>
                      <a:endParaRPr lang="zh-TW" alt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zh-TW" altLang="en-US" sz="2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屬性內容</a:t>
                      </a:r>
                      <a:endParaRPr lang="zh-TW" alt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020"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text-indent</a:t>
                      </a:r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首行縮排</a:t>
                      </a:r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直接定義文字字型</a:t>
                      </a:r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751"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text-align</a:t>
                      </a:r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文字對齊的方式</a:t>
                      </a:r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left/right/center / justify</a:t>
                      </a:r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553"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text-decoration</a:t>
                      </a:r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文字裝飾</a:t>
                      </a:r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020"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text-spacing</a:t>
                      </a:r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字母間距</a:t>
                      </a:r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205"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word-spacing</a:t>
                      </a:r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文字間距</a:t>
                      </a:r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4975"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Text-transform</a:t>
                      </a:r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大小寫轉換</a:t>
                      </a:r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0111"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white-spacing</a:t>
                      </a:r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空白字元</a:t>
                      </a:r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10831"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text-shadow</a:t>
                      </a:r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 smtClean="0"/>
                        <a:t>文字陰影</a:t>
                      </a:r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0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11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練習三 虛擬選取器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85801" y="1514475"/>
            <a:ext cx="9946703" cy="4276726"/>
          </a:xfrm>
        </p:spPr>
        <p:txBody>
          <a:bodyPr>
            <a:noAutofit/>
          </a:bodyPr>
          <a:lstStyle/>
          <a:p>
            <a:r>
              <a:rPr lang="zh-TW" altLang="en-US" sz="2000" dirty="0" smtClean="0"/>
              <a:t>將網頁最上方標題透過</a:t>
            </a:r>
            <a:r>
              <a:rPr lang="en-US" altLang="zh-TW" sz="2000" dirty="0" smtClean="0"/>
              <a:t>CSS</a:t>
            </a:r>
            <a:r>
              <a:rPr lang="zh-TW" altLang="en-US" sz="2000" dirty="0" smtClean="0"/>
              <a:t>設定，把所有的英文字母皆改成預設大寫</a:t>
            </a:r>
            <a:endParaRPr lang="en-US" altLang="zh-TW" sz="2000" dirty="0" smtClean="0"/>
          </a:p>
          <a:p>
            <a:r>
              <a:rPr lang="zh-TW" altLang="en-US" sz="2000" dirty="0" smtClean="0"/>
              <a:t>當滑鼠</a:t>
            </a:r>
            <a:r>
              <a:rPr lang="zh-TW" altLang="en-US" sz="2000" dirty="0"/>
              <a:t>滑</a:t>
            </a:r>
            <a:r>
              <a:rPr lang="zh-TW" altLang="en-US" sz="2000" dirty="0" smtClean="0"/>
              <a:t>過標題的時候，所有字母改成小寫，且背景顯示黃色，文字改成綠色</a:t>
            </a:r>
            <a:endParaRPr lang="en-US" altLang="zh-TW" sz="2000" dirty="0" smtClean="0"/>
          </a:p>
          <a:p>
            <a:r>
              <a:rPr lang="zh-TW" altLang="en-US" sz="2000" dirty="0" smtClean="0"/>
              <a:t>所有的</a:t>
            </a:r>
            <a:r>
              <a:rPr lang="en-US" altLang="zh-TW" sz="2000" dirty="0" err="1" smtClean="0"/>
              <a:t>Pokemon</a:t>
            </a:r>
            <a:r>
              <a:rPr lang="en-US" altLang="zh-TW" sz="2000" dirty="0" smtClean="0"/>
              <a:t> Name</a:t>
            </a:r>
            <a:r>
              <a:rPr lang="zh-TW" altLang="en-US" sz="2000" dirty="0" smtClean="0"/>
              <a:t>當滑鼠移動到上面的時候，文字變成紅色</a:t>
            </a:r>
            <a:endParaRPr lang="en-US" altLang="zh-TW" sz="2000" dirty="0" smtClean="0"/>
          </a:p>
          <a:p>
            <a:r>
              <a:rPr lang="zh-TW" altLang="en-US" sz="2000" dirty="0" smtClean="0"/>
              <a:t>請利用虛擬</a:t>
            </a:r>
            <a:r>
              <a:rPr lang="en-US" altLang="zh-TW" sz="2000" dirty="0" smtClean="0"/>
              <a:t>CSS</a:t>
            </a:r>
            <a:r>
              <a:rPr lang="zh-TW" altLang="en-US" sz="2000" dirty="0" smtClean="0"/>
              <a:t>選取器，將 </a:t>
            </a:r>
            <a:r>
              <a:rPr lang="en-US" altLang="zh-TW" sz="2000" dirty="0" smtClean="0"/>
              <a:t>Description</a:t>
            </a:r>
            <a:r>
              <a:rPr lang="zh-TW" altLang="en-US" sz="2000" dirty="0" smtClean="0"/>
              <a:t>當中的第一個字母，文字放大約</a:t>
            </a:r>
            <a:r>
              <a:rPr lang="en-US" altLang="zh-TW" sz="2000" dirty="0" smtClean="0"/>
              <a:t>200%</a:t>
            </a:r>
          </a:p>
          <a:p>
            <a:r>
              <a:rPr lang="zh-TW" altLang="en-US" sz="2000" dirty="0" smtClean="0"/>
              <a:t>超連結的部分，請做</a:t>
            </a:r>
            <a:r>
              <a:rPr lang="zh-TW" altLang="en-US" sz="2000" dirty="0"/>
              <a:t>以</a:t>
            </a:r>
            <a:r>
              <a:rPr lang="zh-TW" altLang="en-US" sz="2000" dirty="0" smtClean="0"/>
              <a:t>下設定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未開過及開過的連結，設定為綠色、粗體、無底線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當滑鼠</a:t>
            </a:r>
            <a:r>
              <a:rPr lang="zh-TW" altLang="en-US" sz="2000" dirty="0"/>
              <a:t>移</a:t>
            </a:r>
            <a:r>
              <a:rPr lang="zh-TW" altLang="en-US" sz="2000" dirty="0" smtClean="0"/>
              <a:t>上去的時候，會出現綠底、白字、文字放大</a:t>
            </a:r>
            <a:r>
              <a:rPr lang="en-US" altLang="zh-TW" sz="2000" dirty="0" smtClean="0"/>
              <a:t>150%</a:t>
            </a:r>
          </a:p>
          <a:p>
            <a:pPr lvl="1"/>
            <a:r>
              <a:rPr lang="zh-TW" altLang="en-US" sz="2000" dirty="0" smtClean="0"/>
              <a:t>當點下時，文字會變成黃底、紅字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75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練習三 虛擬選取器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51</a:t>
            </a:fld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9423961" y="6488668"/>
            <a:ext cx="2786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/>
              <a:t>HW2_FontStyle_effect.html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29" y="1421469"/>
            <a:ext cx="109251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985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清單屬性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1563350" y="295275"/>
            <a:ext cx="628650" cy="768350"/>
          </a:xfrm>
        </p:spPr>
        <p:txBody>
          <a:bodyPr/>
          <a:lstStyle/>
          <a:p>
            <a:fld id="{4DAEBDB0-D9E9-414A-8B15-8159AA6E7A84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6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項目符號樣式</a:t>
            </a:r>
            <a:r>
              <a:rPr lang="en-US" altLang="zh-TW" dirty="0" smtClean="0"/>
              <a:t>(list-style-type)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控制項目符號的樣式</a:t>
            </a:r>
            <a:endParaRPr lang="en-US" altLang="zh-TW" dirty="0" smtClean="0"/>
          </a:p>
          <a:p>
            <a:r>
              <a:rPr lang="zh-TW" altLang="en-US" dirty="0" smtClean="0"/>
              <a:t>可套用到所有的項目元素上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ol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、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ul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、</a:t>
            </a:r>
            <a:r>
              <a:rPr lang="en-US" altLang="zh-TW" dirty="0" smtClean="0"/>
              <a:t>&lt;li&gt;</a:t>
            </a:r>
          </a:p>
          <a:p>
            <a:pPr lvl="1"/>
            <a:r>
              <a:rPr lang="zh-TW" altLang="en-US" dirty="0" smtClean="0"/>
              <a:t>項目符號清單：</a:t>
            </a: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BDB0-D9E9-414A-8B15-8159AA6E7A84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24" name="群組 23"/>
          <p:cNvGrpSpPr/>
          <p:nvPr/>
        </p:nvGrpSpPr>
        <p:grpSpPr>
          <a:xfrm>
            <a:off x="495381" y="2910151"/>
            <a:ext cx="2435468" cy="1883114"/>
            <a:chOff x="495381" y="2910151"/>
            <a:chExt cx="2435468" cy="1883114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2"/>
            <a:srcRect b="77196"/>
            <a:stretch/>
          </p:blipFill>
          <p:spPr>
            <a:xfrm>
              <a:off x="799868" y="2910151"/>
              <a:ext cx="1826495" cy="883872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/>
            <a:srcRect l="-539" t="196" r="21528" b="80742"/>
            <a:stretch/>
          </p:blipFill>
          <p:spPr>
            <a:xfrm>
              <a:off x="495381" y="3984061"/>
              <a:ext cx="2435468" cy="809204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9324974" y="6442910"/>
            <a:ext cx="2739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sample_CSS_List-style.html</a:t>
            </a:r>
          </a:p>
        </p:txBody>
      </p:sp>
      <p:grpSp>
        <p:nvGrpSpPr>
          <p:cNvPr id="25" name="群組 24"/>
          <p:cNvGrpSpPr/>
          <p:nvPr/>
        </p:nvGrpSpPr>
        <p:grpSpPr>
          <a:xfrm>
            <a:off x="3524584" y="2910151"/>
            <a:ext cx="2417884" cy="1883114"/>
            <a:chOff x="3438578" y="2910151"/>
            <a:chExt cx="2417884" cy="1883114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3"/>
            <a:srcRect l="601" t="19665" r="20958" b="61273"/>
            <a:stretch/>
          </p:blipFill>
          <p:spPr>
            <a:xfrm>
              <a:off x="3438578" y="3984061"/>
              <a:ext cx="2417884" cy="809204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2"/>
            <a:srcRect l="-2888" t="26087" r="2888" b="51109"/>
            <a:stretch/>
          </p:blipFill>
          <p:spPr>
            <a:xfrm>
              <a:off x="3734273" y="2910151"/>
              <a:ext cx="1826495" cy="883872"/>
            </a:xfrm>
            <a:prstGeom prst="rect">
              <a:avLst/>
            </a:prstGeom>
          </p:spPr>
        </p:pic>
      </p:grpSp>
      <p:grpSp>
        <p:nvGrpSpPr>
          <p:cNvPr id="26" name="群組 25"/>
          <p:cNvGrpSpPr/>
          <p:nvPr/>
        </p:nvGrpSpPr>
        <p:grpSpPr>
          <a:xfrm>
            <a:off x="6536203" y="2910151"/>
            <a:ext cx="2340844" cy="1883114"/>
            <a:chOff x="6561667" y="2910151"/>
            <a:chExt cx="2340844" cy="1883114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3"/>
            <a:srcRect l="-1681" t="39962" r="25740" b="40976"/>
            <a:stretch/>
          </p:blipFill>
          <p:spPr>
            <a:xfrm>
              <a:off x="6561667" y="3984061"/>
              <a:ext cx="2340844" cy="809204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2"/>
            <a:srcRect t="50586" b="26610"/>
            <a:stretch/>
          </p:blipFill>
          <p:spPr>
            <a:xfrm>
              <a:off x="6818842" y="2910151"/>
              <a:ext cx="1826495" cy="883872"/>
            </a:xfrm>
            <a:prstGeom prst="rect">
              <a:avLst/>
            </a:prstGeom>
          </p:spPr>
        </p:pic>
      </p:grpSp>
      <p:grpSp>
        <p:nvGrpSpPr>
          <p:cNvPr id="27" name="群組 26"/>
          <p:cNvGrpSpPr/>
          <p:nvPr/>
        </p:nvGrpSpPr>
        <p:grpSpPr>
          <a:xfrm>
            <a:off x="9470783" y="2910151"/>
            <a:ext cx="2382715" cy="1883114"/>
            <a:chOff x="9470783" y="2910151"/>
            <a:chExt cx="2382715" cy="1883114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3"/>
            <a:srcRect l="-825" t="80142" r="23526" b="796"/>
            <a:stretch/>
          </p:blipFill>
          <p:spPr>
            <a:xfrm>
              <a:off x="9470783" y="3984061"/>
              <a:ext cx="2382715" cy="809204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2"/>
            <a:srcRect l="963" t="76446" r="-963" b="750"/>
            <a:stretch/>
          </p:blipFill>
          <p:spPr>
            <a:xfrm>
              <a:off x="9748893" y="2910151"/>
              <a:ext cx="1826495" cy="8838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8711396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項目符號樣式</a:t>
            </a:r>
            <a:r>
              <a:rPr lang="en-US" altLang="zh-TW" dirty="0"/>
              <a:t>(list-style-type)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數字清單</a:t>
            </a:r>
            <a:r>
              <a:rPr lang="zh-TW" altLang="en-US" dirty="0"/>
              <a:t>符號</a:t>
            </a:r>
          </a:p>
        </p:txBody>
      </p:sp>
      <p:grpSp>
        <p:nvGrpSpPr>
          <p:cNvPr id="20" name="群組 19"/>
          <p:cNvGrpSpPr/>
          <p:nvPr/>
        </p:nvGrpSpPr>
        <p:grpSpPr>
          <a:xfrm>
            <a:off x="499237" y="2245335"/>
            <a:ext cx="2769214" cy="1866078"/>
            <a:chOff x="269453" y="2245335"/>
            <a:chExt cx="2769214" cy="186607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b="84462"/>
            <a:stretch/>
          </p:blipFill>
          <p:spPr>
            <a:xfrm>
              <a:off x="677748" y="2245335"/>
              <a:ext cx="1952625" cy="999027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3"/>
            <a:srcRect t="13898" r="6805" b="72510"/>
            <a:stretch/>
          </p:blipFill>
          <p:spPr>
            <a:xfrm>
              <a:off x="269453" y="3413529"/>
              <a:ext cx="2769214" cy="697884"/>
            </a:xfrm>
            <a:prstGeom prst="rect">
              <a:avLst/>
            </a:prstGeom>
          </p:spPr>
        </p:pic>
      </p:grpSp>
      <p:grpSp>
        <p:nvGrpSpPr>
          <p:cNvPr id="21" name="群組 20"/>
          <p:cNvGrpSpPr/>
          <p:nvPr/>
        </p:nvGrpSpPr>
        <p:grpSpPr>
          <a:xfrm>
            <a:off x="4298460" y="2245333"/>
            <a:ext cx="2769214" cy="1866080"/>
            <a:chOff x="3229426" y="2245333"/>
            <a:chExt cx="2769214" cy="186608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l="450" t="16820" r="-450" b="67642"/>
            <a:stretch/>
          </p:blipFill>
          <p:spPr>
            <a:xfrm>
              <a:off x="3637721" y="2245333"/>
              <a:ext cx="1952625" cy="999027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3"/>
            <a:srcRect l="592" t="29138" r="6213" b="57270"/>
            <a:stretch/>
          </p:blipFill>
          <p:spPr>
            <a:xfrm>
              <a:off x="3229426" y="3413529"/>
              <a:ext cx="2769214" cy="697884"/>
            </a:xfrm>
            <a:prstGeom prst="rect">
              <a:avLst/>
            </a:prstGeom>
          </p:spPr>
        </p:pic>
      </p:grpSp>
      <p:grpSp>
        <p:nvGrpSpPr>
          <p:cNvPr id="22" name="群組 21"/>
          <p:cNvGrpSpPr/>
          <p:nvPr/>
        </p:nvGrpSpPr>
        <p:grpSpPr>
          <a:xfrm>
            <a:off x="8048012" y="2173291"/>
            <a:ext cx="2769214" cy="1866080"/>
            <a:chOff x="6189399" y="2245333"/>
            <a:chExt cx="2769214" cy="186608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/>
            <a:srcRect l="450" t="33366" r="-450" b="51096"/>
            <a:stretch/>
          </p:blipFill>
          <p:spPr>
            <a:xfrm>
              <a:off x="6597694" y="2245333"/>
              <a:ext cx="1952625" cy="999027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3"/>
            <a:srcRect l="592" t="43351" r="6213" b="43057"/>
            <a:stretch/>
          </p:blipFill>
          <p:spPr>
            <a:xfrm>
              <a:off x="6189399" y="3413529"/>
              <a:ext cx="2769214" cy="697884"/>
            </a:xfrm>
            <a:prstGeom prst="rect">
              <a:avLst/>
            </a:prstGeom>
          </p:spPr>
        </p:pic>
      </p:grpSp>
      <p:grpSp>
        <p:nvGrpSpPr>
          <p:cNvPr id="23" name="群組 22"/>
          <p:cNvGrpSpPr/>
          <p:nvPr/>
        </p:nvGrpSpPr>
        <p:grpSpPr>
          <a:xfrm>
            <a:off x="479757" y="4478578"/>
            <a:ext cx="2769214" cy="1866081"/>
            <a:chOff x="9149371" y="2245332"/>
            <a:chExt cx="2769214" cy="1866081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/>
            <a:srcRect l="1351" t="50596" r="-1351" b="33866"/>
            <a:stretch/>
          </p:blipFill>
          <p:spPr>
            <a:xfrm>
              <a:off x="9557666" y="2245332"/>
              <a:ext cx="1952625" cy="999027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3"/>
            <a:srcRect l="592" t="58078" r="6213" b="28330"/>
            <a:stretch/>
          </p:blipFill>
          <p:spPr>
            <a:xfrm>
              <a:off x="9149371" y="3413529"/>
              <a:ext cx="2769214" cy="697884"/>
            </a:xfrm>
            <a:prstGeom prst="rect">
              <a:avLst/>
            </a:prstGeom>
          </p:spPr>
        </p:pic>
      </p:grpSp>
      <p:grpSp>
        <p:nvGrpSpPr>
          <p:cNvPr id="18" name="群組 17"/>
          <p:cNvGrpSpPr/>
          <p:nvPr/>
        </p:nvGrpSpPr>
        <p:grpSpPr>
          <a:xfrm>
            <a:off x="4326408" y="4478578"/>
            <a:ext cx="2769214" cy="1871479"/>
            <a:chOff x="269453" y="4770006"/>
            <a:chExt cx="2769214" cy="1871479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2"/>
            <a:srcRect l="-450" t="66869" r="450" b="17593"/>
            <a:stretch/>
          </p:blipFill>
          <p:spPr>
            <a:xfrm>
              <a:off x="677748" y="4770006"/>
              <a:ext cx="1952625" cy="999027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3"/>
            <a:srcRect l="296" t="73660" r="6509" b="12748"/>
            <a:stretch/>
          </p:blipFill>
          <p:spPr>
            <a:xfrm>
              <a:off x="269453" y="5943601"/>
              <a:ext cx="2769214" cy="697884"/>
            </a:xfrm>
            <a:prstGeom prst="rect">
              <a:avLst/>
            </a:prstGeom>
          </p:spPr>
        </p:pic>
      </p:grpSp>
      <p:grpSp>
        <p:nvGrpSpPr>
          <p:cNvPr id="19" name="群組 18"/>
          <p:cNvGrpSpPr/>
          <p:nvPr/>
        </p:nvGrpSpPr>
        <p:grpSpPr>
          <a:xfrm>
            <a:off x="8173059" y="4478578"/>
            <a:ext cx="2769214" cy="1864694"/>
            <a:chOff x="3642578" y="4770007"/>
            <a:chExt cx="2769214" cy="1864694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2"/>
            <a:srcRect l="451" t="83963" r="-451" b="499"/>
            <a:stretch/>
          </p:blipFill>
          <p:spPr>
            <a:xfrm>
              <a:off x="4050873" y="4770007"/>
              <a:ext cx="1952625" cy="999027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3"/>
            <a:srcRect l="295" t="87017" r="6510" b="-609"/>
            <a:stretch/>
          </p:blipFill>
          <p:spPr>
            <a:xfrm>
              <a:off x="3642578" y="5936817"/>
              <a:ext cx="2769214" cy="697884"/>
            </a:xfrm>
            <a:prstGeom prst="rect">
              <a:avLst/>
            </a:prstGeom>
          </p:spPr>
        </p:pic>
      </p:grpSp>
      <p:sp>
        <p:nvSpPr>
          <p:cNvPr id="24" name="矩形 23"/>
          <p:cNvSpPr/>
          <p:nvPr/>
        </p:nvSpPr>
        <p:spPr>
          <a:xfrm>
            <a:off x="9441411" y="6491242"/>
            <a:ext cx="2739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sample_CSS_List-style.html</a:t>
            </a:r>
          </a:p>
        </p:txBody>
      </p:sp>
    </p:spTree>
    <p:extLst>
      <p:ext uri="{BB962C8B-B14F-4D97-AF65-F5344CB8AC3E}">
        <p14:creationId xmlns:p14="http://schemas.microsoft.com/office/powerpoint/2010/main" val="1552868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用圖片作為項目符號</a:t>
            </a:r>
            <a:r>
              <a:rPr lang="en-US" altLang="zh-TW" dirty="0" smtClean="0"/>
              <a:t>(list-style-image) 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idx="1"/>
          </p:nvPr>
        </p:nvSpPr>
        <p:spPr>
          <a:xfrm>
            <a:off x="641956" y="1171575"/>
            <a:ext cx="10131425" cy="427672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使用圖片來做為項目符號表使用</a:t>
            </a:r>
            <a:endParaRPr lang="en-US" altLang="zh-TW" dirty="0" smtClean="0"/>
          </a:p>
          <a:p>
            <a:r>
              <a:rPr lang="zh-TW" altLang="en-US" dirty="0" smtClean="0"/>
              <a:t>這</a:t>
            </a:r>
            <a:r>
              <a:rPr lang="zh-TW" altLang="en-US" dirty="0"/>
              <a:t>個</a:t>
            </a:r>
            <a:r>
              <a:rPr lang="zh-TW" altLang="en-US" dirty="0" smtClean="0"/>
              <a:t>屬性在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ol</a:t>
            </a:r>
            <a:r>
              <a:rPr lang="en-US" altLang="zh-TW" dirty="0" smtClean="0"/>
              <a:t>&gt;&lt;</a:t>
            </a:r>
            <a:r>
              <a:rPr lang="en-US" altLang="zh-TW" dirty="0" err="1" smtClean="0"/>
              <a:t>ul</a:t>
            </a:r>
            <a:r>
              <a:rPr lang="en-US" altLang="zh-TW" dirty="0" smtClean="0"/>
              <a:t>&gt;</a:t>
            </a:r>
            <a:r>
              <a:rPr lang="zh-TW" altLang="en-US" dirty="0"/>
              <a:t>都</a:t>
            </a:r>
            <a:r>
              <a:rPr lang="zh-TW" altLang="en-US" dirty="0" smtClean="0"/>
              <a:t>可使用</a:t>
            </a:r>
            <a:endParaRPr lang="en-US" altLang="zh-TW" dirty="0" smtClean="0"/>
          </a:p>
          <a:p>
            <a:r>
              <a:rPr lang="zh-TW" altLang="en-US" dirty="0" smtClean="0"/>
              <a:t>使用可在</a:t>
            </a:r>
            <a:r>
              <a:rPr lang="en-US" altLang="zh-TW" dirty="0" smtClean="0"/>
              <a:t>&lt;li&gt;</a:t>
            </a:r>
            <a:r>
              <a:rPr lang="zh-TW" altLang="en-US" dirty="0" smtClean="0"/>
              <a:t>標籤透過</a:t>
            </a:r>
            <a:r>
              <a:rPr lang="en-US" altLang="zh-TW" dirty="0" smtClean="0"/>
              <a:t>margin</a:t>
            </a:r>
            <a:r>
              <a:rPr lang="zh-TW" altLang="en-US" dirty="0" smtClean="0"/>
              <a:t>屬性來設定符號與文字的距離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BDB0-D9E9-414A-8B15-8159AA6E7A84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709" y="2913063"/>
            <a:ext cx="1657350" cy="29908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b="1706"/>
          <a:stretch/>
        </p:blipFill>
        <p:spPr>
          <a:xfrm>
            <a:off x="3782523" y="3069655"/>
            <a:ext cx="5000625" cy="267766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319327" y="6519032"/>
            <a:ext cx="2872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sample_CSS_List-image.html</a:t>
            </a:r>
          </a:p>
        </p:txBody>
      </p:sp>
    </p:spTree>
    <p:extLst>
      <p:ext uri="{BB962C8B-B14F-4D97-AF65-F5344CB8AC3E}">
        <p14:creationId xmlns:p14="http://schemas.microsoft.com/office/powerpoint/2010/main" val="540314878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項目符號與編號</a:t>
            </a:r>
            <a:r>
              <a:rPr lang="zh-TW" altLang="en-US" sz="4000" dirty="0" smtClean="0"/>
              <a:t>位置</a:t>
            </a:r>
            <a:r>
              <a:rPr lang="en-US" altLang="zh-TW" sz="4000" dirty="0" smtClean="0"/>
              <a:t>(list-style-position) </a:t>
            </a:r>
            <a:endParaRPr lang="zh-TW" altLang="en-US" sz="4000" dirty="0"/>
          </a:p>
        </p:txBody>
      </p:sp>
      <p:sp>
        <p:nvSpPr>
          <p:cNvPr id="6" name="文字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在預設的模式下，項目符號會以</a:t>
            </a:r>
            <a:r>
              <a:rPr lang="en-US" altLang="zh-TW" dirty="0" smtClean="0"/>
              <a:t>outside</a:t>
            </a:r>
            <a:r>
              <a:rPr lang="zh-TW" altLang="en-US" dirty="0" smtClean="0"/>
              <a:t>的方式來呈現</a:t>
            </a:r>
            <a:endParaRPr lang="en-US" altLang="zh-TW" dirty="0" smtClean="0"/>
          </a:p>
          <a:p>
            <a:r>
              <a:rPr lang="zh-TW" altLang="en-US" dirty="0" smtClean="0"/>
              <a:t>其屬性值共有兩種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Inside</a:t>
            </a:r>
            <a:r>
              <a:rPr lang="zh-TW" altLang="en-US" dirty="0" smtClean="0"/>
              <a:t>：文字會向內縮</a:t>
            </a:r>
            <a:r>
              <a:rPr lang="zh-TW" altLang="en-US" dirty="0"/>
              <a:t>行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Outside</a:t>
            </a:r>
            <a:r>
              <a:rPr lang="zh-TW" altLang="en-US" dirty="0" smtClean="0"/>
              <a:t>：符號會在文字區塊的左</a:t>
            </a:r>
            <a:r>
              <a:rPr lang="zh-TW" altLang="en-US" dirty="0"/>
              <a:t>側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BDB0-D9E9-414A-8B15-8159AA6E7A84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53058"/>
          <a:stretch/>
        </p:blipFill>
        <p:spPr>
          <a:xfrm>
            <a:off x="1634292" y="3652838"/>
            <a:ext cx="3792982" cy="148791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-323" t="45574" r="323" b="7484"/>
          <a:stretch/>
        </p:blipFill>
        <p:spPr>
          <a:xfrm>
            <a:off x="6006487" y="3612955"/>
            <a:ext cx="3805728" cy="149291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b="49324"/>
          <a:stretch/>
        </p:blipFill>
        <p:spPr>
          <a:xfrm>
            <a:off x="1634292" y="5325473"/>
            <a:ext cx="3695700" cy="87849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-476" t="48690" r="476" b="634"/>
          <a:stretch/>
        </p:blipFill>
        <p:spPr>
          <a:xfrm>
            <a:off x="6116515" y="5255370"/>
            <a:ext cx="3695700" cy="87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71344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清單屬性簡便表示</a:t>
            </a:r>
            <a:r>
              <a:rPr lang="zh-TW" altLang="en-US" dirty="0" smtClean="0"/>
              <a:t>法</a:t>
            </a:r>
            <a:r>
              <a:rPr lang="en-US" altLang="zh-TW" dirty="0" smtClean="0"/>
              <a:t>(list-style)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清單屬性當中，有一個屬性</a:t>
            </a:r>
            <a:r>
              <a:rPr lang="en-US" altLang="zh-TW" dirty="0" smtClean="0"/>
              <a:t>List style</a:t>
            </a:r>
            <a:r>
              <a:rPr lang="zh-TW" altLang="en-US" dirty="0" smtClean="0"/>
              <a:t>可將多個屬性同時寫在這一個屬性當中</a:t>
            </a: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BDB0-D9E9-414A-8B15-8159AA6E7A84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396" y="2890838"/>
            <a:ext cx="2857500" cy="1524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491" y="3170360"/>
            <a:ext cx="36480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69009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</a:t>
            </a:r>
            <a:r>
              <a:rPr lang="zh-TW" altLang="en-US" dirty="0"/>
              <a:t>四</a:t>
            </a:r>
            <a:r>
              <a:rPr lang="zh-TW" altLang="en-US" dirty="0" smtClean="0"/>
              <a:t> 項目符號設定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97812" y="1196752"/>
            <a:ext cx="9946703" cy="4276726"/>
          </a:xfrm>
        </p:spPr>
        <p:txBody>
          <a:bodyPr>
            <a:noAutofit/>
          </a:bodyPr>
          <a:lstStyle/>
          <a:p>
            <a:r>
              <a:rPr lang="zh-TW" altLang="en-US" sz="2000" dirty="0" smtClean="0"/>
              <a:t>延續上一個練習，請將所有的</a:t>
            </a:r>
            <a:r>
              <a:rPr lang="en-US" altLang="zh-TW" sz="2000" dirty="0" smtClean="0"/>
              <a:t>List</a:t>
            </a:r>
            <a:r>
              <a:rPr lang="zh-TW" altLang="en-US" sz="2000" dirty="0" smtClean="0"/>
              <a:t>項目符號，都修改成如結果所示的寶貝球</a:t>
            </a:r>
            <a:endParaRPr lang="en-US" altLang="zh-TW" sz="2000" dirty="0" smtClean="0"/>
          </a:p>
          <a:p>
            <a:pPr marL="0" indent="0">
              <a:buNone/>
            </a:pPr>
            <a:endParaRPr lang="zh-TW" altLang="en-US" sz="2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58</a:t>
            </a:fld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934373"/>
            <a:ext cx="10390262" cy="44251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568646" y="6488668"/>
            <a:ext cx="2576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HW4_Font_List_Img.html</a:t>
            </a:r>
          </a:p>
        </p:txBody>
      </p:sp>
    </p:spTree>
    <p:extLst>
      <p:ext uri="{BB962C8B-B14F-4D97-AF65-F5344CB8AC3E}">
        <p14:creationId xmlns:p14="http://schemas.microsoft.com/office/powerpoint/2010/main" val="5656281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FFFF00"/>
                </a:solidFill>
              </a:rPr>
              <a:t>練習</a:t>
            </a:r>
            <a:r>
              <a:rPr lang="en-US" altLang="zh-TW" b="1" dirty="0" smtClean="0">
                <a:solidFill>
                  <a:srgbClr val="FFFF00"/>
                </a:solidFill>
              </a:rPr>
              <a:t> W3School</a:t>
            </a:r>
            <a:r>
              <a:rPr lang="zh-TW" altLang="en-US" b="1" dirty="0" smtClean="0">
                <a:solidFill>
                  <a:srgbClr val="FFFF00"/>
                </a:solidFill>
              </a:rPr>
              <a:t>練習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9376" y="1100707"/>
            <a:ext cx="4762499" cy="4276726"/>
          </a:xfrm>
        </p:spPr>
        <p:txBody>
          <a:bodyPr>
            <a:noAutofit/>
          </a:bodyPr>
          <a:lstStyle/>
          <a:p>
            <a:r>
              <a:rPr lang="zh-TW" altLang="en-US" sz="1600" dirty="0" smtClean="0"/>
              <a:t>請完成</a:t>
            </a:r>
            <a:r>
              <a:rPr lang="en-US" altLang="zh-TW" sz="1600" dirty="0" smtClean="0"/>
              <a:t>W3School</a:t>
            </a:r>
            <a:r>
              <a:rPr lang="zh-TW" altLang="en-US" sz="1600" dirty="0" smtClean="0"/>
              <a:t>當中以下幾個章節的閱讀跟練習</a:t>
            </a:r>
            <a:endParaRPr lang="en-US" altLang="zh-TW" sz="1600" dirty="0" smtClean="0"/>
          </a:p>
          <a:p>
            <a:pPr lvl="1"/>
            <a:r>
              <a:rPr lang="en-US" altLang="zh-TW" dirty="0"/>
              <a:t>CSS Tutorial</a:t>
            </a:r>
          </a:p>
          <a:p>
            <a:pPr lvl="2"/>
            <a:r>
              <a:rPr lang="en-US" altLang="zh-TW" dirty="0" smtClean="0"/>
              <a:t>CSS Text</a:t>
            </a:r>
          </a:p>
          <a:p>
            <a:pPr lvl="2"/>
            <a:r>
              <a:rPr lang="en-US" altLang="zh-TW" dirty="0" smtClean="0"/>
              <a:t>CSS </a:t>
            </a:r>
            <a:r>
              <a:rPr lang="en-US" altLang="zh-TW" dirty="0" smtClean="0"/>
              <a:t>Fonts</a:t>
            </a:r>
          </a:p>
          <a:p>
            <a:pPr lvl="2"/>
            <a:r>
              <a:rPr lang="en-US" altLang="zh-TW" dirty="0" smtClean="0"/>
              <a:t>CSS Pseudo-class</a:t>
            </a:r>
          </a:p>
          <a:p>
            <a:pPr lvl="2"/>
            <a:r>
              <a:rPr lang="en-US" altLang="zh-TW" dirty="0" smtClean="0"/>
              <a:t>CSS Pseudo-element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CSS Advanced</a:t>
            </a:r>
          </a:p>
          <a:p>
            <a:pPr lvl="2"/>
            <a:r>
              <a:rPr lang="en-US" altLang="zh-TW" dirty="0" smtClean="0"/>
              <a:t>CSS Text Effects</a:t>
            </a:r>
          </a:p>
          <a:p>
            <a:pPr lvl="2"/>
            <a:r>
              <a:rPr lang="en-US" altLang="zh-TW" dirty="0" smtClean="0"/>
              <a:t>CSS Web Fonts</a:t>
            </a:r>
          </a:p>
          <a:p>
            <a:pPr lvl="1"/>
            <a:r>
              <a:rPr lang="en-US" altLang="zh-TW" dirty="0" smtClean="0"/>
              <a:t>CSS Reference</a:t>
            </a:r>
          </a:p>
          <a:p>
            <a:pPr lvl="2"/>
            <a:r>
              <a:rPr lang="en-US" altLang="zh-TW" dirty="0" smtClean="0"/>
              <a:t>CSS </a:t>
            </a:r>
            <a:r>
              <a:rPr lang="en-US" altLang="zh-TW" dirty="0" smtClean="0"/>
              <a:t>Selectors</a:t>
            </a:r>
          </a:p>
          <a:p>
            <a:pPr lvl="2"/>
            <a:r>
              <a:rPr lang="en-US" altLang="zh-TW" dirty="0"/>
              <a:t>CSS Web Safe Font </a:t>
            </a:r>
            <a:r>
              <a:rPr lang="en-US" altLang="zh-TW" dirty="0"/>
              <a:t>Combination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endParaRPr lang="en-US" altLang="zh-TW" sz="1600" dirty="0" smtClean="0"/>
          </a:p>
          <a:p>
            <a:pPr lvl="1"/>
            <a:endParaRPr lang="en-US" altLang="zh-TW" dirty="0" smtClean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6864F-428E-4D85-BFCD-9D18D758658B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785" r="37197" b="35032"/>
          <a:stretch/>
        </p:blipFill>
        <p:spPr>
          <a:xfrm>
            <a:off x="5951984" y="4462337"/>
            <a:ext cx="5472608" cy="228602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951984" y="5605350"/>
            <a:ext cx="1433299" cy="36122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671" t="13874" r="-671" b="25578"/>
          <a:stretch/>
        </p:blipFill>
        <p:spPr>
          <a:xfrm>
            <a:off x="5951984" y="411647"/>
            <a:ext cx="5364596" cy="210902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951984" y="1728586"/>
            <a:ext cx="2088232" cy="50405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t="15719" b="30153"/>
          <a:stretch/>
        </p:blipFill>
        <p:spPr>
          <a:xfrm>
            <a:off x="5871542" y="2692385"/>
            <a:ext cx="5553050" cy="159824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835767" y="3489266"/>
            <a:ext cx="2088232" cy="50405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60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4000" dirty="0" smtClean="0"/>
              <a:t>文字大小</a:t>
            </a:r>
            <a:r>
              <a:rPr lang="en-US" altLang="zh-TW" sz="4000" dirty="0" smtClean="0"/>
              <a:t>(font-size )</a:t>
            </a:r>
            <a:endParaRPr lang="zh-TW" altLang="en-US" sz="4000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228629" y="1075268"/>
            <a:ext cx="11045770" cy="4276726"/>
          </a:xfrm>
        </p:spPr>
        <p:txBody>
          <a:bodyPr/>
          <a:lstStyle/>
          <a:p>
            <a:pPr lvl="1"/>
            <a:r>
              <a:rPr lang="en-US" altLang="zh-TW" sz="2400" dirty="0" smtClean="0"/>
              <a:t>CSS </a:t>
            </a:r>
            <a:r>
              <a:rPr lang="zh-TW" altLang="en-US" sz="2400" dirty="0"/>
              <a:t>用 </a:t>
            </a:r>
            <a:r>
              <a:rPr lang="en-US" altLang="zh-TW" sz="2400" b="1" dirty="0">
                <a:solidFill>
                  <a:srgbClr val="FFFF00"/>
                </a:solidFill>
              </a:rPr>
              <a:t>font-size</a:t>
            </a:r>
            <a:r>
              <a:rPr lang="en-US" altLang="zh-TW" sz="2400" dirty="0">
                <a:solidFill>
                  <a:srgbClr val="FFFF00"/>
                </a:solidFill>
              </a:rPr>
              <a:t> </a:t>
            </a:r>
            <a:r>
              <a:rPr lang="zh-TW" altLang="en-US" sz="2400" dirty="0"/>
              <a:t>來設定文字的大小</a:t>
            </a:r>
            <a:r>
              <a:rPr lang="en-US" altLang="zh-TW" sz="2400" dirty="0"/>
              <a:t>, </a:t>
            </a:r>
            <a:r>
              <a:rPr lang="zh-TW" altLang="en-US" sz="2400" dirty="0"/>
              <a:t>可採用</a:t>
            </a:r>
            <a:r>
              <a:rPr lang="en-US" altLang="zh-TW" sz="2400" dirty="0" smtClean="0"/>
              <a:t>『</a:t>
            </a:r>
            <a:r>
              <a:rPr lang="zh-TW" altLang="en-US" sz="2400" dirty="0" smtClean="0"/>
              <a:t>像素</a:t>
            </a:r>
            <a:r>
              <a:rPr lang="en-US" altLang="zh-TW" sz="2400" dirty="0" smtClean="0"/>
              <a:t>』</a:t>
            </a:r>
            <a:r>
              <a:rPr lang="zh-TW" altLang="en-US" sz="2400" dirty="0"/>
              <a:t>、</a:t>
            </a:r>
            <a:r>
              <a:rPr lang="en-US" altLang="zh-TW" sz="2400" dirty="0" smtClean="0"/>
              <a:t>『</a:t>
            </a:r>
            <a:r>
              <a:rPr lang="zh-TW" altLang="en-US" sz="2400" dirty="0" smtClean="0"/>
              <a:t>百分</a:t>
            </a:r>
            <a:r>
              <a:rPr lang="zh-TW" altLang="en-US" sz="2400" dirty="0"/>
              <a:t>比</a:t>
            </a:r>
            <a:r>
              <a:rPr lang="en-US" altLang="zh-TW" sz="2400" dirty="0" smtClean="0"/>
              <a:t>』</a:t>
            </a:r>
            <a:r>
              <a:rPr lang="zh-TW" altLang="en-US" sz="2400" dirty="0" smtClean="0"/>
              <a:t>、文字級數</a:t>
            </a:r>
            <a:r>
              <a:rPr lang="en-US" altLang="zh-TW" sz="2400" dirty="0" smtClean="0"/>
              <a:t> </a:t>
            </a:r>
            <a:r>
              <a:rPr lang="zh-TW" altLang="en-US" sz="2400" dirty="0" smtClean="0"/>
              <a:t>來設定</a:t>
            </a:r>
            <a:endParaRPr lang="en-US" altLang="zh-TW" sz="2400" dirty="0" smtClean="0"/>
          </a:p>
          <a:p>
            <a:pPr lvl="1"/>
            <a:r>
              <a:rPr lang="zh-TW" altLang="en-US" sz="2400" dirty="0"/>
              <a:t>所謂</a:t>
            </a:r>
            <a:r>
              <a:rPr lang="en-US" altLang="zh-TW" sz="2400" dirty="0" smtClean="0"/>
              <a:t>『</a:t>
            </a:r>
            <a:r>
              <a:rPr lang="zh-TW" altLang="en-US" sz="2400" dirty="0" smtClean="0"/>
              <a:t>像素</a:t>
            </a:r>
            <a:r>
              <a:rPr lang="en-US" altLang="zh-TW" sz="2400" dirty="0" smtClean="0"/>
              <a:t>』</a:t>
            </a:r>
            <a:r>
              <a:rPr lang="zh-TW" altLang="en-US" sz="2400" dirty="0"/>
              <a:t>的設定方式</a:t>
            </a:r>
            <a:r>
              <a:rPr lang="en-US" altLang="zh-TW" sz="2400" dirty="0"/>
              <a:t>, </a:t>
            </a:r>
            <a:r>
              <a:rPr lang="zh-TW" altLang="en-US" sz="2400" dirty="0"/>
              <a:t>通常是指用明確的數字或特定的文字（</a:t>
            </a:r>
            <a:r>
              <a:rPr lang="en-US" altLang="zh-TW" sz="2400" dirty="0"/>
              <a:t>CSS </a:t>
            </a:r>
            <a:r>
              <a:rPr lang="zh-TW" altLang="en-US" sz="2400" dirty="0"/>
              <a:t>規定的保留字）</a:t>
            </a:r>
            <a:r>
              <a:rPr lang="en-US" altLang="zh-TW" sz="2400" dirty="0"/>
              <a:t>, </a:t>
            </a:r>
            <a:r>
              <a:rPr lang="zh-TW" altLang="en-US" sz="2400" dirty="0"/>
              <a:t>來設定文字的</a:t>
            </a:r>
            <a:r>
              <a:rPr lang="zh-TW" altLang="en-US" sz="2400" dirty="0" smtClean="0"/>
              <a:t>大小，一般都採用</a:t>
            </a:r>
            <a:r>
              <a:rPr lang="en-US" altLang="zh-TW" sz="2400" dirty="0" err="1" smtClean="0">
                <a:solidFill>
                  <a:srgbClr val="FFFF00"/>
                </a:solidFill>
              </a:rPr>
              <a:t>px</a:t>
            </a:r>
            <a:endParaRPr lang="en-US" altLang="zh-TW" sz="2400" dirty="0" smtClean="0"/>
          </a:p>
          <a:p>
            <a:pPr marL="342900" lvl="1" indent="0">
              <a:buNone/>
            </a:pP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各種</a:t>
            </a:r>
            <a:r>
              <a:rPr lang="zh-TW" altLang="en-US" dirty="0"/>
              <a:t>度量單位的意義如下：</a:t>
            </a:r>
          </a:p>
          <a:p>
            <a:pPr marL="457207" lvl="1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EBDB0-D9E9-414A-8B15-8159AA6E7A8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343472" y="2948672"/>
            <a:ext cx="2543080" cy="461665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92D050"/>
                </a:solidFill>
              </a:defRPr>
            </a:lvl1pPr>
          </a:lstStyle>
          <a:p>
            <a:r>
              <a:rPr lang="en-US" altLang="zh-TW" dirty="0"/>
              <a:t>font-size : </a:t>
            </a:r>
            <a:r>
              <a:rPr lang="en-US" altLang="zh-TW" dirty="0">
                <a:solidFill>
                  <a:srgbClr val="FFFF00"/>
                </a:solidFill>
              </a:rPr>
              <a:t>20px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4118785"/>
            <a:ext cx="6223552" cy="2329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433768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FF00"/>
                </a:solidFill>
              </a:rPr>
              <a:t>練習</a:t>
            </a:r>
            <a:r>
              <a:rPr lang="en-US" altLang="zh-TW" dirty="0">
                <a:solidFill>
                  <a:srgbClr val="FFFF00"/>
                </a:solidFill>
              </a:rPr>
              <a:t> </a:t>
            </a:r>
            <a:r>
              <a:rPr lang="en-US" altLang="zh-TW" dirty="0" err="1" smtClean="0">
                <a:solidFill>
                  <a:srgbClr val="FFFF00"/>
                </a:solidFill>
              </a:rPr>
              <a:t>codecademy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1" y="1514475"/>
            <a:ext cx="11962927" cy="4276726"/>
          </a:xfrm>
        </p:spPr>
        <p:txBody>
          <a:bodyPr/>
          <a:lstStyle/>
          <a:p>
            <a:r>
              <a:rPr lang="zh-TW" altLang="en-US" dirty="0" smtClean="0"/>
              <a:t>請在</a:t>
            </a:r>
            <a:r>
              <a:rPr lang="en-US" altLang="zh-TW" dirty="0" err="1" smtClean="0"/>
              <a:t>Codecademy</a:t>
            </a:r>
            <a:r>
              <a:rPr lang="zh-TW" altLang="en-US" dirty="0" smtClean="0"/>
              <a:t>上找到</a:t>
            </a:r>
            <a:r>
              <a:rPr lang="en-US" altLang="zh-TW" dirty="0" smtClean="0"/>
              <a:t>”Learn CSS”</a:t>
            </a:r>
            <a:r>
              <a:rPr lang="zh-TW" altLang="en-US" dirty="0" smtClean="0"/>
              <a:t>的課程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www.codecademy.com/learn/learn-css</a:t>
            </a:r>
            <a:endParaRPr lang="en-US" altLang="zh-TW" dirty="0" smtClean="0"/>
          </a:p>
          <a:p>
            <a:r>
              <a:rPr lang="zh-TW" altLang="en-US" dirty="0" smtClean="0"/>
              <a:t>請完成所有第一單元當中的 </a:t>
            </a:r>
            <a:r>
              <a:rPr lang="en-US" altLang="zh-TW" dirty="0" smtClean="0"/>
              <a:t>“CSS Setup and Selectors” </a:t>
            </a:r>
            <a:r>
              <a:rPr lang="zh-TW" altLang="en-US" dirty="0" smtClean="0"/>
              <a:t>和 </a:t>
            </a:r>
            <a:r>
              <a:rPr lang="en-US" altLang="zh-TW" dirty="0" smtClean="0"/>
              <a:t>“CSS Visual Rules”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60</a:t>
            </a:fld>
            <a:endParaRPr lang="en-US" dirty="0"/>
          </a:p>
        </p:txBody>
      </p:sp>
      <p:pic>
        <p:nvPicPr>
          <p:cNvPr id="5" name="圖片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48" y="2564904"/>
            <a:ext cx="6917945" cy="288032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/>
          <a:srcRect r="29631"/>
          <a:stretch/>
        </p:blipFill>
        <p:spPr>
          <a:xfrm>
            <a:off x="641957" y="2888863"/>
            <a:ext cx="3851038" cy="223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61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文字大小</a:t>
            </a:r>
            <a:r>
              <a:rPr lang="en-US" altLang="zh-TW" dirty="0"/>
              <a:t>(font-size </a:t>
            </a:r>
            <a:r>
              <a:rPr lang="en-US" altLang="zh-TW" dirty="0" smtClean="0"/>
              <a:t>)-</a:t>
            </a:r>
            <a:r>
              <a:rPr lang="en-US" altLang="zh-TW" dirty="0" err="1" smtClean="0"/>
              <a:t>px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957" y="1075268"/>
            <a:ext cx="6415087" cy="42767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76" y="3175278"/>
            <a:ext cx="5720133" cy="308056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141734" y="6488668"/>
            <a:ext cx="303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sample_CSS_FontSize_px.html</a:t>
            </a:r>
          </a:p>
        </p:txBody>
      </p:sp>
    </p:spTree>
    <p:extLst>
      <p:ext uri="{BB962C8B-B14F-4D97-AF65-F5344CB8AC3E}">
        <p14:creationId xmlns:p14="http://schemas.microsoft.com/office/powerpoint/2010/main" val="345416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文字大小</a:t>
            </a:r>
            <a:r>
              <a:rPr lang="en-US" altLang="zh-TW" dirty="0"/>
              <a:t>(font-size </a:t>
            </a:r>
            <a:r>
              <a:rPr lang="en-US" altLang="zh-TW" dirty="0" smtClean="0"/>
              <a:t>)-</a:t>
            </a:r>
            <a:r>
              <a:rPr lang="zh-TW" altLang="en-US" dirty="0" smtClean="0"/>
              <a:t>百分比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2" y="1514475"/>
            <a:ext cx="10522766" cy="4276726"/>
          </a:xfrm>
        </p:spPr>
        <p:txBody>
          <a:bodyPr/>
          <a:lstStyle/>
          <a:p>
            <a:r>
              <a:rPr lang="zh-TW" altLang="en-US" dirty="0" smtClean="0"/>
              <a:t>指</a:t>
            </a:r>
            <a:r>
              <a:rPr lang="zh-TW" altLang="en-US" dirty="0"/>
              <a:t>以目前的文字大小為參考基準（通常是繼承的文字大小或瀏覽器的預設文字大小）</a:t>
            </a:r>
            <a:r>
              <a:rPr lang="en-US" altLang="zh-TW" dirty="0"/>
              <a:t>, </a:t>
            </a:r>
            <a:r>
              <a:rPr lang="zh-TW" altLang="en-US" dirty="0"/>
              <a:t>然後設定為基準大小的若干倍。一旦參考基準變更</a:t>
            </a:r>
            <a:r>
              <a:rPr lang="en-US" altLang="zh-TW" dirty="0"/>
              <a:t>, </a:t>
            </a:r>
            <a:r>
              <a:rPr lang="zh-TW" altLang="en-US" dirty="0"/>
              <a:t>所指定的大小也隨之改變</a:t>
            </a:r>
            <a:r>
              <a:rPr lang="en-US" altLang="zh-TW" dirty="0"/>
              <a:t>, </a:t>
            </a:r>
            <a:r>
              <a:rPr lang="zh-TW" altLang="en-US" dirty="0"/>
              <a:t>因此謂之</a:t>
            </a:r>
            <a:r>
              <a:rPr lang="en-US" altLang="zh-TW" dirty="0"/>
              <a:t>『</a:t>
            </a:r>
            <a:r>
              <a:rPr lang="zh-TW" altLang="en-US" dirty="0"/>
              <a:t>相對</a:t>
            </a:r>
            <a:r>
              <a:rPr lang="en-US" altLang="zh-TW" dirty="0"/>
              <a:t>』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以 </a:t>
            </a:r>
            <a:r>
              <a:rPr lang="en-US" altLang="zh-TW" dirty="0"/>
              <a:t>% </a:t>
            </a:r>
            <a:r>
              <a:rPr lang="zh-TW" altLang="en-US" dirty="0"/>
              <a:t>指定</a:t>
            </a:r>
            <a:r>
              <a:rPr lang="zh-TW" altLang="en-US" dirty="0" smtClean="0"/>
              <a:t>大小 </a:t>
            </a:r>
            <a:endParaRPr lang="en-US" altLang="zh-TW" dirty="0" smtClean="0"/>
          </a:p>
          <a:p>
            <a:r>
              <a:rPr lang="zh-TW" altLang="en-US" dirty="0"/>
              <a:t>假設目前的文字大小為 </a:t>
            </a:r>
            <a:r>
              <a:rPr lang="en-US" altLang="zh-TW" dirty="0"/>
              <a:t>20px, 200% </a:t>
            </a:r>
            <a:r>
              <a:rPr lang="zh-TW" altLang="en-US" dirty="0"/>
              <a:t>代表放大為兩倍、成為 </a:t>
            </a:r>
            <a:r>
              <a:rPr lang="en-US" altLang="zh-TW" dirty="0"/>
              <a:t>40px</a:t>
            </a:r>
            <a:r>
              <a:rPr lang="zh-TW" altLang="en-US" dirty="0"/>
              <a:t>；同理</a:t>
            </a:r>
            <a:r>
              <a:rPr lang="en-US" altLang="zh-TW" dirty="0"/>
              <a:t>, 400% </a:t>
            </a:r>
            <a:r>
              <a:rPr lang="zh-TW" altLang="en-US" dirty="0"/>
              <a:t>代表</a:t>
            </a:r>
            <a:r>
              <a:rPr lang="en-US" altLang="zh-TW" dirty="0"/>
              <a:t>80px</a:t>
            </a:r>
            <a:r>
              <a:rPr lang="zh-TW" altLang="en-US" dirty="0"/>
              <a:t>；</a:t>
            </a:r>
            <a:r>
              <a:rPr lang="en-US" altLang="zh-TW" dirty="0"/>
              <a:t>50% </a:t>
            </a:r>
            <a:r>
              <a:rPr lang="zh-TW" altLang="en-US" dirty="0"/>
              <a:t>則縮小為 </a:t>
            </a:r>
            <a:r>
              <a:rPr lang="en-US" altLang="zh-TW" dirty="0"/>
              <a:t>20px </a:t>
            </a:r>
            <a:r>
              <a:rPr lang="zh-TW" altLang="en-US" dirty="0"/>
              <a:t>的 </a:t>
            </a:r>
            <a:r>
              <a:rPr lang="en-US" altLang="zh-TW" dirty="0"/>
              <a:t>0.5 </a:t>
            </a:r>
            <a:r>
              <a:rPr lang="zh-TW" altLang="en-US" dirty="0"/>
              <a:t>倍</a:t>
            </a:r>
            <a:r>
              <a:rPr lang="en-US" altLang="zh-TW" dirty="0"/>
              <a:t>, </a:t>
            </a:r>
            <a:r>
              <a:rPr lang="zh-TW" altLang="en-US" dirty="0"/>
              <a:t>成為 </a:t>
            </a:r>
            <a:r>
              <a:rPr lang="en-US" altLang="zh-TW" dirty="0"/>
              <a:t>10px</a:t>
            </a:r>
            <a:r>
              <a:rPr lang="zh-TW" altLang="en-US" dirty="0"/>
              <a:t>。經過實測發現：在 </a:t>
            </a:r>
            <a:r>
              <a:rPr lang="en-US" altLang="zh-TW" dirty="0"/>
              <a:t>IE </a:t>
            </a:r>
            <a:r>
              <a:rPr lang="zh-TW" altLang="en-US" dirty="0"/>
              <a:t>中其實 </a:t>
            </a:r>
            <a:r>
              <a:rPr lang="en-US" altLang="zh-TW" dirty="0"/>
              <a:t>1em </a:t>
            </a:r>
            <a:r>
              <a:rPr lang="zh-TW" altLang="en-US" dirty="0"/>
              <a:t>＝</a:t>
            </a:r>
            <a:r>
              <a:rPr lang="en-US" altLang="zh-TW" dirty="0"/>
              <a:t>100%, </a:t>
            </a:r>
            <a:r>
              <a:rPr lang="zh-TW" altLang="en-US" dirty="0"/>
              <a:t>所以 </a:t>
            </a:r>
            <a:r>
              <a:rPr lang="en-US" altLang="zh-TW" dirty="0"/>
              <a:t>2em </a:t>
            </a:r>
            <a:r>
              <a:rPr lang="zh-TW" altLang="en-US" dirty="0"/>
              <a:t>＝ </a:t>
            </a:r>
            <a:r>
              <a:rPr lang="en-US" altLang="zh-TW" dirty="0"/>
              <a:t>200%</a:t>
            </a:r>
            <a:r>
              <a:rPr lang="zh-TW" altLang="en-US" dirty="0"/>
              <a:t>、</a:t>
            </a:r>
            <a:r>
              <a:rPr lang="en-US" altLang="zh-TW" dirty="0"/>
              <a:t>3em </a:t>
            </a:r>
            <a:r>
              <a:rPr lang="zh-TW" altLang="en-US" dirty="0"/>
              <a:t>＝ </a:t>
            </a:r>
            <a:r>
              <a:rPr lang="en-US" altLang="zh-TW" dirty="0"/>
              <a:t>300%</a:t>
            </a:r>
            <a:r>
              <a:rPr lang="en-US" altLang="zh-TW" dirty="0">
                <a:latin typeface="Arial" panose="020B0604020202020204" pitchFamily="34" charset="0"/>
              </a:rPr>
              <a:t>…</a:t>
            </a:r>
            <a:r>
              <a:rPr lang="en-US" altLang="zh-TW" dirty="0"/>
              <a:t>, </a:t>
            </a:r>
            <a:r>
              <a:rPr lang="zh-TW" altLang="en-US" dirty="0"/>
              <a:t>依此類推。</a:t>
            </a:r>
            <a:endParaRPr lang="zh-TW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27448" y="4221088"/>
            <a:ext cx="3168352" cy="461665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92D050"/>
                </a:solidFill>
              </a:defRPr>
            </a:lvl1pPr>
          </a:lstStyle>
          <a:p>
            <a:r>
              <a:rPr lang="en-US" altLang="zh-TW" dirty="0"/>
              <a:t>font-size: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FF00"/>
                </a:solidFill>
              </a:rPr>
              <a:t>150%</a:t>
            </a:r>
          </a:p>
        </p:txBody>
      </p:sp>
    </p:spTree>
    <p:extLst>
      <p:ext uri="{BB962C8B-B14F-4D97-AF65-F5344CB8AC3E}">
        <p14:creationId xmlns:p14="http://schemas.microsoft.com/office/powerpoint/2010/main" val="231288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文字大小</a:t>
            </a:r>
            <a:r>
              <a:rPr lang="en-US" altLang="zh-TW" dirty="0"/>
              <a:t>(font-size )-</a:t>
            </a:r>
            <a:r>
              <a:rPr lang="zh-TW" altLang="en-US" dirty="0"/>
              <a:t>百分比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56" y="1189711"/>
            <a:ext cx="4733963" cy="239812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51" y="1505665"/>
            <a:ext cx="3456384" cy="408407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629" y="3778360"/>
            <a:ext cx="3744416" cy="271030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691359" y="6488668"/>
            <a:ext cx="3529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sample_CSS_FontSize_Percent.html</a:t>
            </a:r>
          </a:p>
        </p:txBody>
      </p:sp>
    </p:spTree>
    <p:extLst>
      <p:ext uri="{BB962C8B-B14F-4D97-AF65-F5344CB8AC3E}">
        <p14:creationId xmlns:p14="http://schemas.microsoft.com/office/powerpoint/2010/main" val="53230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PUST_201811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11" id="{9F7C26FF-A6E3-4038-96D8-AEB7A9DDB473}" vid="{03B7690D-3DC8-4EC9-9BB0-1B092C963925}"/>
    </a:ext>
  </a:extLst>
</a:theme>
</file>

<file path=ppt/theme/theme2.xml><?xml version="1.0" encoding="utf-8"?>
<a:theme xmlns:a="http://schemas.openxmlformats.org/drawingml/2006/main" name="1_NPUST2018">
  <a:themeElements>
    <a:clrScheme name="自訂 3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2018" id="{8C631C9E-9761-4F9B-B38D-BADB8D6CC0FA}" vid="{87D34A70-DE80-40E8-94D4-484C090D7611}"/>
    </a:ext>
  </a:extLst>
</a:theme>
</file>

<file path=ppt/theme/theme3.xml><?xml version="1.0" encoding="utf-8"?>
<a:theme xmlns:a="http://schemas.openxmlformats.org/drawingml/2006/main" name="NPUST_2018">
  <a:themeElements>
    <a:clrScheme name="自訂 5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FFFF00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PUST_2018" id="{65799B6B-FE42-4BC5-A816-FFBEFC74E52F}" vid="{6F9562A9-8340-4810-A4E5-2347D3B7C2F4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NPUST_201811</Template>
  <TotalTime>12925</TotalTime>
  <Words>2757</Words>
  <Application>Microsoft Office PowerPoint</Application>
  <PresentationFormat>寬螢幕</PresentationFormat>
  <Paragraphs>396</Paragraphs>
  <Slides>60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60</vt:i4>
      </vt:variant>
    </vt:vector>
  </HeadingPairs>
  <TitlesOfParts>
    <vt:vector size="71" baseType="lpstr">
      <vt:lpstr>Courier</vt:lpstr>
      <vt:lpstr>Lucida Grande</vt:lpstr>
      <vt:lpstr>微軟正黑體</vt:lpstr>
      <vt:lpstr>新細明體</vt:lpstr>
      <vt:lpstr>Arial</vt:lpstr>
      <vt:lpstr>Arial Black</vt:lpstr>
      <vt:lpstr>Calibri</vt:lpstr>
      <vt:lpstr>Consolas</vt:lpstr>
      <vt:lpstr>NPUST_201811</vt:lpstr>
      <vt:lpstr>1_NPUST2018</vt:lpstr>
      <vt:lpstr>NPUST_2018</vt:lpstr>
      <vt:lpstr>CSS 字型、文字與清單屬性 </vt:lpstr>
      <vt:lpstr>字型設定(Font)</vt:lpstr>
      <vt:lpstr>文字屬性</vt:lpstr>
      <vt:lpstr>常見文字的CSS屬性</vt:lpstr>
      <vt:lpstr>常見文字的CSS屬性</vt:lpstr>
      <vt:lpstr>文字大小(font-size )</vt:lpstr>
      <vt:lpstr>文字大小(font-size )-px</vt:lpstr>
      <vt:lpstr>文字大小(font-size )-百分比</vt:lpstr>
      <vt:lpstr>文字大小(font-size )-百分比</vt:lpstr>
      <vt:lpstr>文字大小(font-size )-文字級數</vt:lpstr>
      <vt:lpstr>文字字型(font-family)</vt:lpstr>
      <vt:lpstr>文字字型(font-family)</vt:lpstr>
      <vt:lpstr>更多的字型選擇(@font-face)</vt:lpstr>
      <vt:lpstr>更多的字型選擇(@font-face)</vt:lpstr>
      <vt:lpstr>Google提供免費的開放原始碼的字型</vt:lpstr>
      <vt:lpstr>Google提供免費的開放原始碼的字型</vt:lpstr>
      <vt:lpstr>Google提供免費的開放原始碼的字型</vt:lpstr>
      <vt:lpstr>練習一 字型設定</vt:lpstr>
      <vt:lpstr>練習一 字型設定結果畫面</vt:lpstr>
      <vt:lpstr>文字效果屬性</vt:lpstr>
      <vt:lpstr>font-style ( 正常/ 斜體/ 粗體)  </vt:lpstr>
      <vt:lpstr>粗體文字(font-weight )</vt:lpstr>
      <vt:lpstr>粗體文字(font-weight )</vt:lpstr>
      <vt:lpstr>斜體文字(font-style )</vt:lpstr>
      <vt:lpstr>大寫和小寫(text-transform)</vt:lpstr>
      <vt:lpstr>大寫和小寫(text-transform)</vt:lpstr>
      <vt:lpstr>底線和刪節線(text-decoration)</vt:lpstr>
      <vt:lpstr>底線和刪節線(text-decoration)</vt:lpstr>
      <vt:lpstr>對齊(text-align)</vt:lpstr>
      <vt:lpstr>對齊(text-align)</vt:lpstr>
      <vt:lpstr>垂直對齊(Vertical-align)</vt:lpstr>
      <vt:lpstr>文字縮排(text-indent)</vt:lpstr>
      <vt:lpstr>陰影(Text Shadow)</vt:lpstr>
      <vt:lpstr>陰影(Text Shadow)</vt:lpstr>
      <vt:lpstr>距離(spacing)</vt:lpstr>
      <vt:lpstr>行距(line-height )</vt:lpstr>
      <vt:lpstr>行距(line-height )</vt:lpstr>
      <vt:lpstr>字母與字的間距(letter-spacing and word-Spacing)</vt:lpstr>
      <vt:lpstr>字母與字的間距(letter-spacing and word-Spacing)</vt:lpstr>
      <vt:lpstr>letter-spacing VS word-Spacing 的差異</vt:lpstr>
      <vt:lpstr>練習二 字型設定二</vt:lpstr>
      <vt:lpstr>練習二 字型設定(二)結果畫面</vt:lpstr>
      <vt:lpstr>CSS的擬元素(Pseudo-elements)</vt:lpstr>
      <vt:lpstr>第一個字母(:first-letter) / 第一行(:first-line)</vt:lpstr>
      <vt:lpstr>第一個字母(:first-letter) / 第一行(:first-line)</vt:lpstr>
      <vt:lpstr>連結的樣式化</vt:lpstr>
      <vt:lpstr>連結的樣式化</vt:lpstr>
      <vt:lpstr>更多CSS屬性選取器</vt:lpstr>
      <vt:lpstr>更多CSS屬性選取器</vt:lpstr>
      <vt:lpstr>練習三 虛擬選取器</vt:lpstr>
      <vt:lpstr>練習三 虛擬選取器</vt:lpstr>
      <vt:lpstr>清單屬性</vt:lpstr>
      <vt:lpstr>項目符號樣式(list-style-type)</vt:lpstr>
      <vt:lpstr>項目符號樣式(list-style-type)</vt:lpstr>
      <vt:lpstr>用圖片作為項目符號(list-style-image) </vt:lpstr>
      <vt:lpstr>項目符號與編號位置(list-style-position) </vt:lpstr>
      <vt:lpstr>清單屬性簡便表示法(list-style)</vt:lpstr>
      <vt:lpstr>練習四 項目符號設定</vt:lpstr>
      <vt:lpstr>練習 W3School練習</vt:lpstr>
      <vt:lpstr>練習 codecademy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CSS基本語法</dc:title>
  <dc:creator>memi</dc:creator>
  <cp:keywords>AEL013500</cp:keywords>
  <cp:lastModifiedBy>jo</cp:lastModifiedBy>
  <cp:revision>1468</cp:revision>
  <dcterms:created xsi:type="dcterms:W3CDTF">2011-06-06T16:54:13Z</dcterms:created>
  <dcterms:modified xsi:type="dcterms:W3CDTF">2018-11-29T16:22:39Z</dcterms:modified>
</cp:coreProperties>
</file>